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336" r:id="rId2"/>
    <p:sldId id="1357" r:id="rId3"/>
    <p:sldId id="337" r:id="rId4"/>
    <p:sldId id="1376" r:id="rId5"/>
    <p:sldId id="1315" r:id="rId6"/>
    <p:sldId id="1374" r:id="rId7"/>
    <p:sldId id="1375" r:id="rId8"/>
    <p:sldId id="1373" r:id="rId9"/>
    <p:sldId id="1365" r:id="rId10"/>
    <p:sldId id="335" r:id="rId11"/>
    <p:sldId id="312" r:id="rId12"/>
    <p:sldId id="272" r:id="rId13"/>
    <p:sldId id="269" r:id="rId14"/>
    <p:sldId id="263" r:id="rId15"/>
    <p:sldId id="1378" r:id="rId16"/>
    <p:sldId id="1380" r:id="rId17"/>
    <p:sldId id="1324" r:id="rId18"/>
    <p:sldId id="1379" r:id="rId19"/>
    <p:sldId id="1360" r:id="rId20"/>
    <p:sldId id="1370" r:id="rId21"/>
    <p:sldId id="1367" r:id="rId22"/>
    <p:sldId id="1362" r:id="rId23"/>
    <p:sldId id="1371" r:id="rId24"/>
    <p:sldId id="1366" r:id="rId25"/>
    <p:sldId id="1372" r:id="rId26"/>
    <p:sldId id="1363" r:id="rId27"/>
    <p:sldId id="1368" r:id="rId28"/>
    <p:sldId id="13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68" autoAdjust="0"/>
    <p:restoredTop sz="95232" autoAdjust="0"/>
  </p:normalViewPr>
  <p:slideViewPr>
    <p:cSldViewPr snapToGrid="0" snapToObjects="1">
      <p:cViewPr varScale="1">
        <p:scale>
          <a:sx n="86" d="100"/>
          <a:sy n="86" d="100"/>
        </p:scale>
        <p:origin x="67"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3766862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13</a:t>
            </a:fld>
            <a:endParaRPr lang="en-US"/>
          </a:p>
        </p:txBody>
      </p:sp>
    </p:spTree>
    <p:extLst>
      <p:ext uri="{BB962C8B-B14F-4D97-AF65-F5344CB8AC3E}">
        <p14:creationId xmlns:p14="http://schemas.microsoft.com/office/powerpoint/2010/main" val="2863266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3/16/2019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9138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9439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1578829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83603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306126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27</a:t>
            </a:fld>
            <a:endParaRPr lang="en-US"/>
          </a:p>
        </p:txBody>
      </p:sp>
    </p:spTree>
    <p:extLst>
      <p:ext uri="{BB962C8B-B14F-4D97-AF65-F5344CB8AC3E}">
        <p14:creationId xmlns:p14="http://schemas.microsoft.com/office/powerpoint/2010/main" val="291933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89276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4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56099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3/16/2019 10:55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087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36772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3/16/2019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745" r:id="rId12"/>
    <p:sldLayoutId id="2147483803"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twitter.com/cn_harikrishnan?s=08" TargetMode="External"/><Relationship Id="rId5" Type="http://schemas.openxmlformats.org/officeDocument/2006/relationships/hyperlink" Target="https://www.linkedin.com/in/hari-krishnan-304a0272" TargetMode="External"/><Relationship Id="rId4" Type="http://schemas.openxmlformats.org/officeDocument/2006/relationships/hyperlink" Target="mailto:cnharishkrish@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4090" y="2226334"/>
            <a:ext cx="11867909" cy="1625060"/>
          </a:xfrm>
          <a:prstGeom prst="rect">
            <a:avLst/>
          </a:prstGeom>
          <a:noFill/>
        </p:spPr>
        <p:txBody>
          <a:bodyPr wrap="square" lIns="182880" tIns="146304" rIns="182880" bIns="146304" rtlCol="0">
            <a:spAutoFit/>
          </a:bodyPr>
          <a:lstStyle/>
          <a:p>
            <a:pPr>
              <a:lnSpc>
                <a:spcPct val="90000"/>
              </a:lnSpc>
              <a:spcAft>
                <a:spcPts val="600"/>
              </a:spcAft>
            </a:pPr>
            <a:r>
              <a:rPr lang="en-IN" sz="9600" dirty="0">
                <a:solidFill>
                  <a:schemeClr val="bg1"/>
                </a:solidFill>
                <a:latin typeface="+mj-lt"/>
              </a:rPr>
              <a:t>Advantages</a:t>
            </a:r>
            <a:endParaRPr lang="en-US" sz="9600" dirty="0" err="1">
              <a:solidFill>
                <a:schemeClr val="bg1"/>
              </a:solidFill>
              <a:latin typeface="+mj-lt"/>
            </a:endParaRPr>
          </a:p>
        </p:txBody>
      </p:sp>
    </p:spTree>
    <p:extLst>
      <p:ext uri="{BB962C8B-B14F-4D97-AF65-F5344CB8AC3E}">
        <p14:creationId xmlns:p14="http://schemas.microsoft.com/office/powerpoint/2010/main" val="39400722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2FD641FD-CBF5-446E-9701-F41EAE737FB1}"/>
              </a:ext>
            </a:extLst>
          </p:cNvPr>
          <p:cNvPicPr>
            <a:picLocks noChangeAspect="1"/>
          </p:cNvPicPr>
          <p:nvPr/>
        </p:nvPicPr>
        <p:blipFill>
          <a:blip r:embed="rId6"/>
          <a:stretch>
            <a:fillRect/>
          </a:stretch>
        </p:blipFill>
        <p:spPr>
          <a:xfrm>
            <a:off x="3658707" y="2780090"/>
            <a:ext cx="2152650" cy="1914525"/>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schemeClr>
          </a:solidFill>
        </p:spPr>
        <p:txBody>
          <a:bodyPr/>
          <a:lstStyle/>
          <a:p>
            <a:r>
              <a:rPr lang="en-US" dirty="0">
                <a:solidFill>
                  <a:schemeClr val="bg1"/>
                </a:solidFill>
              </a:rPr>
              <a:t>Native Performance</a:t>
            </a:r>
          </a:p>
        </p:txBody>
      </p:sp>
      <p:sp>
        <p:nvSpPr>
          <p:cNvPr id="3" name="Text Placeholder 2"/>
          <p:cNvSpPr>
            <a:spLocks noGrp="1"/>
          </p:cNvSpPr>
          <p:nvPr>
            <p:ph type="body" sz="quarter" idx="10"/>
          </p:nvPr>
        </p:nvSpPr>
        <p:spPr>
          <a:xfrm>
            <a:off x="642750" y="4577480"/>
            <a:ext cx="5378548" cy="1369838"/>
          </a:xfrm>
          <a:solidFill>
            <a:schemeClr val="tx1">
              <a:lumMod val="50000"/>
            </a:schemeClr>
          </a:solidFill>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bg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a:solidFill>
            <a:schemeClr val="tx1">
              <a:lumMod val="50000"/>
            </a:schemeClr>
          </a:solidFill>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a:t>
            </a:r>
            <a:r>
              <a:rPr lang="en-US" sz="2353" dirty="0">
                <a:solidFill>
                  <a:schemeClr val="bg1"/>
                </a:solidFill>
                <a:latin typeface="+mj-lt"/>
                <a:cs typeface="Segoe UI" panose="020B0502040204020203" pitchFamily="34" charset="0"/>
              </a:rPr>
              <a:t>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a:solidFill>
            <a:schemeClr val="bg2"/>
          </a:solidFill>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a:grpFill/>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a:grpFill/>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solidFill>
                  <a:schemeClr val="bg1"/>
                </a:solidFill>
                <a:latin typeface="+mn-lt"/>
              </a:rPr>
              <a:t>Full support for:</a:t>
            </a:r>
          </a:p>
          <a:p>
            <a:pPr>
              <a:lnSpc>
                <a:spcPct val="70000"/>
              </a:lnSpc>
              <a:buFont typeface="Arial"/>
              <a:buChar char="•"/>
            </a:pPr>
            <a:r>
              <a:rPr lang="en-US" sz="1961" dirty="0">
                <a:solidFill>
                  <a:schemeClr val="bg1"/>
                </a:solidFill>
                <a:latin typeface="+mn-lt"/>
              </a:rPr>
              <a:t>Apple Watch</a:t>
            </a:r>
          </a:p>
          <a:p>
            <a:pPr>
              <a:lnSpc>
                <a:spcPct val="70000"/>
              </a:lnSpc>
              <a:buFont typeface="Arial"/>
              <a:buChar char="•"/>
            </a:pPr>
            <a:r>
              <a:rPr lang="en-US" sz="1961" dirty="0">
                <a:solidFill>
                  <a:schemeClr val="bg1"/>
                </a:solidFill>
                <a:latin typeface="+mn-lt"/>
              </a:rPr>
              <a:t>Android Wear</a:t>
            </a:r>
          </a:p>
          <a:p>
            <a:pPr>
              <a:lnSpc>
                <a:spcPct val="70000"/>
              </a:lnSpc>
              <a:buFont typeface="Arial"/>
              <a:buChar char="•"/>
            </a:pPr>
            <a:r>
              <a:rPr lang="en-US" sz="1961" dirty="0">
                <a:solidFill>
                  <a:schemeClr val="bg1"/>
                </a:solidFill>
                <a:latin typeface="+mn-lt"/>
              </a:rPr>
              <a:t>Amazon Fire TV</a:t>
            </a:r>
          </a:p>
          <a:p>
            <a:pPr>
              <a:lnSpc>
                <a:spcPct val="70000"/>
              </a:lnSpc>
              <a:buFont typeface="Arial"/>
              <a:buChar char="•"/>
            </a:pPr>
            <a:r>
              <a:rPr lang="en-US" sz="1961" dirty="0">
                <a:solidFill>
                  <a:schemeClr val="bg1"/>
                </a:solidFill>
                <a:latin typeface="+mn-lt"/>
              </a:rPr>
              <a:t>Google Glass</a:t>
            </a:r>
          </a:p>
          <a:p>
            <a:pPr>
              <a:lnSpc>
                <a:spcPct val="70000"/>
              </a:lnSpc>
              <a:buFont typeface="Arial"/>
              <a:buChar char="•"/>
            </a:pPr>
            <a:r>
              <a:rPr lang="en-US" sz="1961" dirty="0">
                <a:solidFill>
                  <a:schemeClr val="bg1"/>
                </a:solidFill>
                <a:latin typeface="+mn-lt"/>
              </a:rPr>
              <a:t>and much more</a:t>
            </a:r>
          </a:p>
        </p:txBody>
      </p:sp>
      <p:sp>
        <p:nvSpPr>
          <p:cNvPr id="7" name="Text Placeholder 7"/>
          <p:cNvSpPr>
            <a:spLocks noGrp="1"/>
          </p:cNvSpPr>
          <p:nvPr>
            <p:ph type="body" sz="quarter" idx="11"/>
          </p:nvPr>
        </p:nvSpPr>
        <p:spPr>
          <a:xfrm>
            <a:off x="7814148" y="1080844"/>
            <a:ext cx="3216858" cy="2310056"/>
          </a:xfrm>
        </p:spPr>
        <p:txBody>
          <a:bodyPr/>
          <a:lstStyle/>
          <a:p>
            <a:pPr marL="0" indent="0">
              <a:lnSpc>
                <a:spcPct val="70000"/>
              </a:lnSpc>
              <a:buNone/>
            </a:pPr>
            <a:r>
              <a:rPr lang="en-US" sz="2745" dirty="0">
                <a:solidFill>
                  <a:schemeClr val="bg1"/>
                </a:solidFill>
                <a:latin typeface="+mn-lt"/>
              </a:rPr>
              <a:t>Same-day support:</a:t>
            </a:r>
          </a:p>
          <a:p>
            <a:pPr>
              <a:lnSpc>
                <a:spcPct val="70000"/>
              </a:lnSpc>
              <a:buFont typeface="Arial"/>
              <a:buChar char="•"/>
            </a:pPr>
            <a:r>
              <a:rPr lang="en-US" sz="1961" dirty="0">
                <a:solidFill>
                  <a:schemeClr val="bg1"/>
                </a:solidFill>
                <a:latin typeface="+mn-lt"/>
              </a:rPr>
              <a:t>iOS 8</a:t>
            </a:r>
          </a:p>
          <a:p>
            <a:pPr>
              <a:lnSpc>
                <a:spcPct val="70000"/>
              </a:lnSpc>
              <a:buFont typeface="Arial"/>
              <a:buChar char="•"/>
            </a:pPr>
            <a:r>
              <a:rPr lang="en-US" sz="1961" dirty="0">
                <a:solidFill>
                  <a:schemeClr val="bg1"/>
                </a:solidFill>
                <a:latin typeface="+mn-lt"/>
              </a:rPr>
              <a:t>iOS 9</a:t>
            </a:r>
          </a:p>
          <a:p>
            <a:pPr>
              <a:lnSpc>
                <a:spcPct val="70000"/>
              </a:lnSpc>
              <a:buFont typeface="Arial"/>
              <a:buChar char="•"/>
            </a:pPr>
            <a:r>
              <a:rPr lang="en-US" sz="1961" dirty="0">
                <a:solidFill>
                  <a:schemeClr val="bg1"/>
                </a:solidFill>
                <a:latin typeface="+mn-lt"/>
              </a:rPr>
              <a:t>iOS 10</a:t>
            </a:r>
          </a:p>
          <a:p>
            <a:pPr>
              <a:lnSpc>
                <a:spcPct val="70000"/>
              </a:lnSpc>
              <a:buFont typeface="Arial"/>
              <a:buChar char="•"/>
            </a:pPr>
            <a:r>
              <a:rPr lang="en-US" sz="1961" dirty="0">
                <a:solidFill>
                  <a:schemeClr val="bg1"/>
                </a:solidFill>
                <a:latin typeface="+mn-lt"/>
              </a:rPr>
              <a:t>iOS 11</a:t>
            </a:r>
          </a:p>
          <a:p>
            <a:pPr>
              <a:lnSpc>
                <a:spcPct val="70000"/>
              </a:lnSpc>
              <a:buFont typeface="Arial"/>
              <a:buChar char="•"/>
            </a:pPr>
            <a:r>
              <a:rPr lang="en-US" sz="1961" dirty="0">
                <a:solidFill>
                  <a:schemeClr val="bg1"/>
                </a:solidFill>
                <a:latin typeface="+mn-lt"/>
              </a:rPr>
              <a:t>iOS 12</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solidFill>
                  <a:schemeClr val="bg1"/>
                </a:solidFill>
              </a:rPr>
              <a:t>Anything you can do in Objective-C, Swift, or Java</a:t>
            </a:r>
            <a:br>
              <a:rPr lang="en-US" sz="3529" dirty="0">
                <a:solidFill>
                  <a:schemeClr val="bg1"/>
                </a:solidFill>
              </a:rPr>
            </a:br>
            <a:r>
              <a:rPr lang="en-US" sz="3529" dirty="0">
                <a:solidFill>
                  <a:schemeClr val="bg1"/>
                </a:solidFill>
              </a:rPr>
              <a:t>can be done </a:t>
            </a:r>
            <a:r>
              <a:rPr lang="en-US" sz="3529" dirty="0">
                <a:solidFill>
                  <a:schemeClr val="bg1"/>
                </a:solidFill>
                <a:latin typeface="+mn-lt"/>
              </a:rPr>
              <a:t>in C# and Visual Studio with Xamarin</a:t>
            </a:r>
            <a:r>
              <a:rPr lang="en-US" sz="3529" dirty="0">
                <a:solidFill>
                  <a:schemeClr val="bg1"/>
                </a:solidFill>
              </a:rPr>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3156726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FE6F3-43DB-4BF1-B7A6-CF955721ECCF}"/>
              </a:ext>
            </a:extLst>
          </p:cNvPr>
          <p:cNvSpPr>
            <a:spLocks noGrp="1"/>
          </p:cNvSpPr>
          <p:nvPr>
            <p:ph type="body" sz="quarter" idx="10"/>
          </p:nvPr>
        </p:nvSpPr>
        <p:spPr>
          <a:xfrm>
            <a:off x="271557" y="1555394"/>
            <a:ext cx="11653523" cy="4460260"/>
          </a:xfrm>
        </p:spPr>
        <p:txBody>
          <a:bodyPr/>
          <a:lstStyle/>
          <a:p>
            <a:pPr>
              <a:lnSpc>
                <a:spcPct val="150000"/>
              </a:lnSpc>
            </a:pPr>
            <a:r>
              <a:rPr lang="en-US" sz="2800" dirty="0">
                <a:solidFill>
                  <a:schemeClr val="bg1"/>
                </a:solidFill>
              </a:rPr>
              <a:t>Link properties of two objects </a:t>
            </a:r>
          </a:p>
          <a:p>
            <a:pPr lvl="2">
              <a:lnSpc>
                <a:spcPct val="150000"/>
              </a:lnSpc>
            </a:pPr>
            <a:r>
              <a:rPr lang="en-US" sz="1800" dirty="0">
                <a:solidFill>
                  <a:schemeClr val="bg1"/>
                </a:solidFill>
              </a:rPr>
              <a:t>so that changes in one property automatically reflects in the other</a:t>
            </a:r>
          </a:p>
          <a:p>
            <a:pPr>
              <a:lnSpc>
                <a:spcPct val="150000"/>
              </a:lnSpc>
            </a:pPr>
            <a:r>
              <a:rPr lang="en-US" sz="3200" dirty="0">
                <a:solidFill>
                  <a:schemeClr val="bg1"/>
                </a:solidFill>
              </a:rPr>
              <a:t>Integral part of the Model-View-</a:t>
            </a:r>
            <a:r>
              <a:rPr lang="en-US" sz="3200" dirty="0" err="1">
                <a:solidFill>
                  <a:schemeClr val="bg1"/>
                </a:solidFill>
              </a:rPr>
              <a:t>ViewModel</a:t>
            </a:r>
            <a:r>
              <a:rPr lang="en-US" sz="3200" dirty="0">
                <a:solidFill>
                  <a:schemeClr val="bg1"/>
                </a:solidFill>
              </a:rPr>
              <a:t> (MVVM)</a:t>
            </a:r>
          </a:p>
          <a:p>
            <a:pPr>
              <a:lnSpc>
                <a:spcPct val="150000"/>
              </a:lnSpc>
            </a:pPr>
            <a:r>
              <a:rPr lang="en-US" sz="3200" dirty="0">
                <a:solidFill>
                  <a:schemeClr val="bg1"/>
                </a:solidFill>
              </a:rPr>
              <a:t>Each view can have only one </a:t>
            </a:r>
            <a:r>
              <a:rPr lang="en-US" sz="3200" dirty="0" err="1">
                <a:solidFill>
                  <a:schemeClr val="bg1"/>
                </a:solidFill>
              </a:rPr>
              <a:t>BindingContext</a:t>
            </a:r>
            <a:endParaRPr lang="en-US" sz="3200" dirty="0">
              <a:solidFill>
                <a:schemeClr val="bg1"/>
              </a:solidFill>
            </a:endParaRPr>
          </a:p>
          <a:p>
            <a:pPr>
              <a:lnSpc>
                <a:spcPct val="150000"/>
              </a:lnSpc>
            </a:pPr>
            <a:r>
              <a:rPr lang="en-US" sz="3200" dirty="0">
                <a:solidFill>
                  <a:schemeClr val="bg1"/>
                </a:solidFill>
              </a:rPr>
              <a:t>All data bindings on that view must all reference properties of the same object</a:t>
            </a:r>
          </a:p>
        </p:txBody>
      </p:sp>
      <p:sp>
        <p:nvSpPr>
          <p:cNvPr id="3" name="Title 2">
            <a:extLst>
              <a:ext uri="{FF2B5EF4-FFF2-40B4-BE49-F238E27FC236}">
                <a16:creationId xmlns:a16="http://schemas.microsoft.com/office/drawing/2014/main" id="{C9A9C052-4A48-4621-9C38-41DD05289D84}"/>
              </a:ext>
            </a:extLst>
          </p:cNvPr>
          <p:cNvSpPr>
            <a:spLocks noGrp="1"/>
          </p:cNvSpPr>
          <p:nvPr>
            <p:ph type="title"/>
          </p:nvPr>
        </p:nvSpPr>
        <p:spPr/>
        <p:txBody>
          <a:bodyPr/>
          <a:lstStyle/>
          <a:p>
            <a:r>
              <a:rPr lang="en-US" dirty="0">
                <a:solidFill>
                  <a:schemeClr val="bg1"/>
                </a:solidFill>
              </a:rPr>
              <a:t>Data Binding</a:t>
            </a:r>
          </a:p>
        </p:txBody>
      </p:sp>
    </p:spTree>
    <p:extLst>
      <p:ext uri="{BB962C8B-B14F-4D97-AF65-F5344CB8AC3E}">
        <p14:creationId xmlns:p14="http://schemas.microsoft.com/office/powerpoint/2010/main" val="22976416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E7ED2-5ABB-4EB3-AD7C-D4C9A6B8C6D3}"/>
              </a:ext>
            </a:extLst>
          </p:cNvPr>
          <p:cNvSpPr>
            <a:spLocks noGrp="1"/>
          </p:cNvSpPr>
          <p:nvPr>
            <p:ph type="body" sz="quarter" idx="10"/>
          </p:nvPr>
        </p:nvSpPr>
        <p:spPr>
          <a:xfrm>
            <a:off x="269239" y="1709785"/>
            <a:ext cx="11653523" cy="3735318"/>
          </a:xfrm>
        </p:spPr>
        <p:txBody>
          <a:bodyPr/>
          <a:lstStyle/>
          <a:p>
            <a:pPr>
              <a:lnSpc>
                <a:spcPct val="150000"/>
              </a:lnSpc>
            </a:pPr>
            <a:r>
              <a:rPr lang="en-US" sz="2400" dirty="0">
                <a:solidFill>
                  <a:schemeClr val="bg1"/>
                </a:solidFill>
              </a:rPr>
              <a:t>Default </a:t>
            </a:r>
          </a:p>
          <a:p>
            <a:pPr>
              <a:lnSpc>
                <a:spcPct val="150000"/>
              </a:lnSpc>
            </a:pPr>
            <a:r>
              <a:rPr lang="en-US" sz="2400" dirty="0" err="1">
                <a:solidFill>
                  <a:schemeClr val="bg1"/>
                </a:solidFill>
              </a:rPr>
              <a:t>OneWay</a:t>
            </a:r>
            <a:r>
              <a:rPr lang="en-US" sz="2400" dirty="0">
                <a:solidFill>
                  <a:schemeClr val="bg1"/>
                </a:solidFill>
              </a:rPr>
              <a:t> — values are transferred from the source to the target </a:t>
            </a:r>
          </a:p>
          <a:p>
            <a:pPr>
              <a:lnSpc>
                <a:spcPct val="150000"/>
              </a:lnSpc>
            </a:pPr>
            <a:r>
              <a:rPr lang="en-US" sz="2400" dirty="0" err="1">
                <a:solidFill>
                  <a:schemeClr val="bg1"/>
                </a:solidFill>
              </a:rPr>
              <a:t>OneWayToSource</a:t>
            </a:r>
            <a:r>
              <a:rPr lang="en-US" sz="2400" dirty="0">
                <a:solidFill>
                  <a:schemeClr val="bg1"/>
                </a:solidFill>
              </a:rPr>
              <a:t> — values are transferred from the target to the source </a:t>
            </a:r>
          </a:p>
          <a:p>
            <a:pPr>
              <a:lnSpc>
                <a:spcPct val="150000"/>
              </a:lnSpc>
            </a:pPr>
            <a:r>
              <a:rPr lang="en-US" sz="2400" dirty="0" err="1">
                <a:solidFill>
                  <a:schemeClr val="bg1"/>
                </a:solidFill>
              </a:rPr>
              <a:t>TwoWay</a:t>
            </a:r>
            <a:r>
              <a:rPr lang="en-US" sz="2400" dirty="0">
                <a:solidFill>
                  <a:schemeClr val="bg1"/>
                </a:solidFill>
              </a:rPr>
              <a:t> — values are transferred both ways between source and target </a:t>
            </a:r>
          </a:p>
          <a:p>
            <a:pPr>
              <a:lnSpc>
                <a:spcPct val="150000"/>
              </a:lnSpc>
            </a:pPr>
            <a:r>
              <a:rPr lang="en-US" sz="2400" dirty="0" err="1">
                <a:solidFill>
                  <a:schemeClr val="bg1"/>
                </a:solidFill>
              </a:rPr>
              <a:t>OneTime</a:t>
            </a:r>
            <a:r>
              <a:rPr lang="en-US" sz="2400" dirty="0">
                <a:solidFill>
                  <a:schemeClr val="bg1"/>
                </a:solidFill>
              </a:rPr>
              <a:t> — data goes from source to target, but only when the </a:t>
            </a:r>
            <a:r>
              <a:rPr lang="en-US" sz="2400" dirty="0" err="1">
                <a:solidFill>
                  <a:schemeClr val="bg1"/>
                </a:solidFill>
              </a:rPr>
              <a:t>BindingContext</a:t>
            </a:r>
            <a:r>
              <a:rPr lang="en-US" sz="2400" dirty="0">
                <a:solidFill>
                  <a:schemeClr val="bg1"/>
                </a:solidFill>
              </a:rPr>
              <a:t> changes</a:t>
            </a:r>
          </a:p>
        </p:txBody>
      </p:sp>
      <p:sp>
        <p:nvSpPr>
          <p:cNvPr id="3" name="Title 2">
            <a:extLst>
              <a:ext uri="{FF2B5EF4-FFF2-40B4-BE49-F238E27FC236}">
                <a16:creationId xmlns:a16="http://schemas.microsoft.com/office/drawing/2014/main" id="{7DC20C6F-3635-4D26-8675-E540075FC73C}"/>
              </a:ext>
            </a:extLst>
          </p:cNvPr>
          <p:cNvSpPr>
            <a:spLocks noGrp="1"/>
          </p:cNvSpPr>
          <p:nvPr>
            <p:ph type="title"/>
          </p:nvPr>
        </p:nvSpPr>
        <p:spPr>
          <a:xfrm>
            <a:off x="269240" y="370532"/>
            <a:ext cx="11655840" cy="899665"/>
          </a:xfrm>
        </p:spPr>
        <p:txBody>
          <a:bodyPr/>
          <a:lstStyle/>
          <a:p>
            <a:r>
              <a:rPr lang="en-US" dirty="0">
                <a:solidFill>
                  <a:schemeClr val="bg1"/>
                </a:solidFill>
              </a:rPr>
              <a:t>Binding Modes</a:t>
            </a:r>
          </a:p>
        </p:txBody>
      </p:sp>
    </p:spTree>
    <p:extLst>
      <p:ext uri="{BB962C8B-B14F-4D97-AF65-F5344CB8AC3E}">
        <p14:creationId xmlns:p14="http://schemas.microsoft.com/office/powerpoint/2010/main" val="28227697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673749"/>
            <a:ext cx="5402684" cy="4412042"/>
          </a:xfrm>
          <a:solidFill>
            <a:schemeClr val="bg1"/>
          </a:solidFill>
        </p:spPr>
        <p:txBody>
          <a:bodyPr/>
          <a:lstStyle/>
          <a:p>
            <a:pPr marL="0" inden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a:t>
            </a:r>
            <a:r>
              <a:rPr lang="en-US" sz="1077" dirty="0" err="1">
                <a:solidFill>
                  <a:srgbClr val="D53A05"/>
                </a:solidFill>
              </a:rPr>
              <a:t>xamarin.com</a:t>
            </a:r>
            <a:r>
              <a:rPr lang="en-US" sz="1077" dirty="0">
                <a:solidFill>
                  <a:srgbClr val="D53A05"/>
                </a:solidFill>
              </a:rPr>
              <a:t>/schemas/2014/forms</a:t>
            </a:r>
            <a:r>
              <a:rPr lang="en-US" sz="1077" dirty="0">
                <a:solidFill>
                  <a:schemeClr val="tx1"/>
                </a:solidFill>
              </a:rPr>
              <a:t>"</a:t>
            </a:r>
          </a:p>
          <a:p>
            <a:pPr marL="0" inden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err="1">
                <a:solidFill>
                  <a:srgbClr val="654792"/>
                </a:solidFill>
              </a:rPr>
              <a:t>xmlns:local</a:t>
            </a:r>
            <a:r>
              <a:rPr lang="en-US" sz="1077" dirty="0">
                <a:solidFill>
                  <a:srgbClr val="654792"/>
                </a:solidFill>
              </a:rPr>
              <a:t>=</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TabbedPage</a:t>
            </a:r>
            <a:r>
              <a:rPr lang="en-US" sz="1077" dirty="0" err="1">
                <a:solidFill>
                  <a:schemeClr val="tx1"/>
                </a:solidFill>
              </a:rPr>
              <a:t>.Children</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"Profile"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Profile.png</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 </a:t>
            </a:r>
            <a:r>
              <a:rPr lang="en-US" sz="1077" dirty="0">
                <a:solidFill>
                  <a:srgbClr val="654792"/>
                </a:solidFill>
              </a:rPr>
              <a:t>Spacing</a:t>
            </a:r>
            <a:r>
              <a:rPr lang="en-US" sz="1077" dirty="0">
                <a:solidFill>
                  <a:schemeClr val="tx1"/>
                </a:solidFill>
              </a:rPr>
              <a:t>=</a:t>
            </a:r>
            <a:r>
              <a:rPr lang="en-US" sz="1077" dirty="0">
                <a:solidFill>
                  <a:srgbClr val="D53A05"/>
                </a:solidFill>
              </a:rPr>
              <a:t>"20"</a:t>
            </a:r>
            <a:r>
              <a:rPr lang="en-US" sz="1077" dirty="0">
                <a:solidFill>
                  <a:schemeClr val="tx1"/>
                </a:solidFill>
              </a:rPr>
              <a:t> </a:t>
            </a:r>
            <a:r>
              <a:rPr lang="en-US" sz="1077" dirty="0">
                <a:solidFill>
                  <a:srgbClr val="654792"/>
                </a:solidFill>
              </a:rPr>
              <a:t>Padding</a:t>
            </a:r>
            <a:r>
              <a:rPr lang="en-US" sz="1077" dirty="0">
                <a:solidFill>
                  <a:schemeClr val="tx1"/>
                </a:solidFill>
              </a:rPr>
              <a:t>=</a:t>
            </a:r>
            <a:r>
              <a:rPr lang="en-US" sz="1077" dirty="0">
                <a:solidFill>
                  <a:srgbClr val="D53A05"/>
                </a:solidFill>
              </a:rPr>
              <a:t>"20“ </a:t>
            </a:r>
            <a:r>
              <a:rPr lang="de-DE" sz="1077" dirty="0">
                <a:solidFill>
                  <a:srgbClr val="654792"/>
                </a:solidFill>
              </a:rPr>
              <a:t>VerticalOptions</a:t>
            </a:r>
            <a:r>
              <a:rPr lang="de-DE" sz="1077" dirty="0">
                <a:solidFill>
                  <a:schemeClr val="tx1"/>
                </a:solidFill>
              </a:rPr>
              <a:t>=</a:t>
            </a:r>
            <a:r>
              <a:rPr lang="de-DE" sz="1077" dirty="0">
                <a:solidFill>
                  <a:srgbClr val="D53A05"/>
                </a:solidFill>
              </a:rPr>
              <a:t>"Center"</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Entry</a:t>
            </a:r>
            <a:r>
              <a:rPr lang="de-DE" sz="1077" dirty="0">
                <a:solidFill>
                  <a:schemeClr val="tx1"/>
                </a:solidFill>
              </a:rPr>
              <a:t> </a:t>
            </a:r>
            <a:r>
              <a:rPr lang="de-DE" sz="1077" dirty="0">
                <a:solidFill>
                  <a:srgbClr val="654792"/>
                </a:solidFill>
              </a:rPr>
              <a:t>Placeholder</a:t>
            </a:r>
            <a:r>
              <a:rPr lang="de-DE" sz="1077" dirty="0">
                <a:solidFill>
                  <a:schemeClr val="tx1"/>
                </a:solidFill>
              </a:rPr>
              <a:t>=</a:t>
            </a:r>
            <a:r>
              <a:rPr lang="de-DE" sz="1077" dirty="0">
                <a:solidFill>
                  <a:srgbClr val="D53A05"/>
                </a:solidFill>
              </a:rPr>
              <a:t>"Username“</a:t>
            </a:r>
            <a:r>
              <a:rPr lang="en-US" sz="1077" dirty="0">
                <a:solidFill>
                  <a:srgbClr val="D53A05"/>
                </a:solidFill>
              </a:rPr>
              <a:t> </a:t>
            </a:r>
            <a:r>
              <a:rPr lang="da-DK" sz="1077" dirty="0">
                <a:solidFill>
                  <a:srgbClr val="654792"/>
                </a:solidFill>
              </a:rPr>
              <a:t>Text</a:t>
            </a:r>
            <a:r>
              <a:rPr lang="da-DK" sz="1077" dirty="0">
                <a:solidFill>
                  <a:schemeClr val="tx1"/>
                </a:solidFill>
              </a:rPr>
              <a:t>=</a:t>
            </a:r>
            <a:r>
              <a:rPr lang="da-DK" sz="1077" dirty="0">
                <a:solidFill>
                  <a:srgbClr val="D53A05"/>
                </a:solidFill>
              </a:rPr>
              <a:t>"{Binding Username}"</a:t>
            </a:r>
            <a:r>
              <a:rPr lang="da-DK" sz="1077" dirty="0">
                <a:solidFill>
                  <a:schemeClr val="tx1"/>
                </a:solidFill>
              </a:rPr>
              <a:t>/&gt;</a:t>
            </a:r>
          </a:p>
          <a:p>
            <a:pPr marL="0" indent="0">
              <a:buNone/>
            </a:pPr>
            <a:r>
              <a:rPr lang="da-DK" sz="1077" dirty="0">
                <a:solidFill>
                  <a:schemeClr val="tx1"/>
                </a:solidFill>
              </a:rPr>
              <a:t>        &lt;</a:t>
            </a:r>
            <a:r>
              <a:rPr lang="da-DK" sz="1077" dirty="0">
                <a:solidFill>
                  <a:srgbClr val="53954A"/>
                </a:solidFill>
              </a:rPr>
              <a:t>Entry </a:t>
            </a:r>
            <a:r>
              <a:rPr lang="da-DK" sz="1077" dirty="0">
                <a:solidFill>
                  <a:srgbClr val="654792"/>
                </a:solidFill>
              </a:rPr>
              <a:t>Placeholder</a:t>
            </a:r>
            <a:r>
              <a:rPr lang="da-DK" sz="1077" dirty="0">
                <a:solidFill>
                  <a:schemeClr val="tx1"/>
                </a:solidFill>
              </a:rPr>
              <a:t>=</a:t>
            </a:r>
            <a:r>
              <a:rPr lang="da-DK" sz="1077" dirty="0">
                <a:solidFill>
                  <a:srgbClr val="D53A05"/>
                </a:solidFill>
              </a:rPr>
              <a:t>"Password“</a:t>
            </a:r>
            <a:r>
              <a:rPr lang="en-US" sz="1077" dirty="0">
                <a:solidFill>
                  <a:srgbClr val="D53A05"/>
                </a:solidFill>
              </a:rPr>
              <a:t> </a:t>
            </a:r>
            <a:r>
              <a:rPr lang="nl-NL" sz="1077" dirty="0">
                <a:solidFill>
                  <a:srgbClr val="654792"/>
                </a:solidFill>
              </a:rPr>
              <a:t>Text</a:t>
            </a:r>
            <a:r>
              <a:rPr lang="nl-NL" sz="1077" dirty="0">
                <a:solidFill>
                  <a:schemeClr val="tx1"/>
                </a:solidFill>
              </a:rPr>
              <a:t>=</a:t>
            </a:r>
            <a:r>
              <a:rPr lang="nl-NL" sz="1077" dirty="0">
                <a:solidFill>
                  <a:srgbClr val="D53A05"/>
                </a:solidFill>
              </a:rPr>
              <a:t>"{Binding Password}"</a:t>
            </a:r>
          </a:p>
          <a:p>
            <a:pPr marL="0" indent="0">
              <a:buNone/>
            </a:pPr>
            <a:r>
              <a:rPr lang="nl-NL" sz="1077" dirty="0">
                <a:solidFill>
                  <a:schemeClr val="tx1"/>
                </a:solidFill>
              </a:rPr>
              <a:t>               </a:t>
            </a:r>
            <a:r>
              <a:rPr lang="nl-NL" sz="1077" dirty="0" err="1">
                <a:solidFill>
                  <a:srgbClr val="654792"/>
                </a:solidFill>
              </a:rPr>
              <a:t>IsPassword</a:t>
            </a:r>
            <a:r>
              <a:rPr lang="nl-NL" sz="1077" dirty="0">
                <a:solidFill>
                  <a:schemeClr val="tx1"/>
                </a:solidFill>
              </a:rPr>
              <a:t>=</a:t>
            </a:r>
            <a:r>
              <a:rPr lang="nl-NL" sz="1077" dirty="0">
                <a:solidFill>
                  <a:srgbClr val="D53A05"/>
                </a:solidFill>
              </a:rPr>
              <a:t>"</a:t>
            </a:r>
            <a:r>
              <a:rPr lang="nl-NL" sz="1077" dirty="0" err="1">
                <a:solidFill>
                  <a:srgbClr val="D53A05"/>
                </a:solidFill>
              </a:rPr>
              <a:t>true</a:t>
            </a:r>
            <a:r>
              <a:rPr lang="nl-NL" sz="1077" dirty="0">
                <a:solidFill>
                  <a:srgbClr val="D53A05"/>
                </a:solidFill>
              </a:rPr>
              <a:t>"</a:t>
            </a:r>
            <a:r>
              <a:rPr lang="nl-NL" sz="1077" dirty="0">
                <a:solidFill>
                  <a:schemeClr val="tx1"/>
                </a:solidFill>
              </a:rPr>
              <a:t>/&gt;</a:t>
            </a:r>
          </a:p>
          <a:p>
            <a:pPr marL="0" indent="0">
              <a:buNone/>
            </a:pPr>
            <a:r>
              <a:rPr lang="nl-NL" sz="1077" dirty="0">
                <a:solidFill>
                  <a:schemeClr val="tx1"/>
                </a:solidFill>
              </a:rPr>
              <a:t>        &lt;</a:t>
            </a:r>
            <a:r>
              <a:rPr lang="nl-NL" sz="1077" dirty="0">
                <a:solidFill>
                  <a:srgbClr val="53954A"/>
                </a:solidFill>
              </a:rPr>
              <a:t>Button</a:t>
            </a:r>
            <a:r>
              <a:rPr lang="nl-NL" sz="1077" dirty="0">
                <a:solidFill>
                  <a:schemeClr val="tx1"/>
                </a:solidFill>
              </a:rPr>
              <a:t> </a:t>
            </a:r>
            <a:r>
              <a:rPr lang="nl-NL" sz="1077" dirty="0">
                <a:solidFill>
                  <a:srgbClr val="654792"/>
                </a:solidFill>
              </a:rPr>
              <a:t>Text</a:t>
            </a:r>
            <a:r>
              <a:rPr lang="nl-NL" sz="1077" dirty="0">
                <a:solidFill>
                  <a:schemeClr val="tx1"/>
                </a:solidFill>
              </a:rPr>
              <a:t>=</a:t>
            </a:r>
            <a:r>
              <a:rPr lang="nl-NL" sz="1077" dirty="0">
                <a:solidFill>
                  <a:srgbClr val="D53A05"/>
                </a:solidFill>
              </a:rPr>
              <a:t>"Login" </a:t>
            </a:r>
            <a:r>
              <a:rPr lang="en-US" sz="1077" dirty="0">
                <a:solidFill>
                  <a:srgbClr val="654792"/>
                </a:solidFill>
              </a:rPr>
              <a:t>Command</a:t>
            </a:r>
            <a:r>
              <a:rPr lang="en-US" sz="1077" dirty="0">
                <a:solidFill>
                  <a:schemeClr val="tx1"/>
                </a:solidFill>
              </a:rPr>
              <a:t>=</a:t>
            </a:r>
            <a:r>
              <a:rPr lang="en-US" sz="1077" dirty="0">
                <a:solidFill>
                  <a:srgbClr val="D53A05"/>
                </a:solidFill>
              </a:rPr>
              <a:t>"{Binding </a:t>
            </a:r>
            <a:r>
              <a:rPr lang="en-US" sz="1077" dirty="0" err="1">
                <a:solidFill>
                  <a:srgbClr val="D53A05"/>
                </a:solidFill>
              </a:rPr>
              <a:t>LoginCommand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a:solidFill>
                  <a:srgbClr val="53954A"/>
                </a:solidFill>
              </a:rPr>
              <a:t>Label</a:t>
            </a:r>
            <a:r>
              <a:rPr lang="en-US" sz="1077" dirty="0">
                <a:solidFill>
                  <a:schemeClr val="tx1"/>
                </a:solidFill>
              </a:rPr>
              <a:t> </a:t>
            </a:r>
            <a:r>
              <a:rPr lang="en-US" sz="1077" dirty="0">
                <a:solidFill>
                  <a:srgbClr val="654792"/>
                </a:solidFill>
              </a:rPr>
              <a:t>Text=</a:t>
            </a:r>
            <a:r>
              <a:rPr lang="en-US" sz="1077" dirty="0">
                <a:solidFill>
                  <a:srgbClr val="D53A05"/>
                </a:solidFill>
              </a:rPr>
              <a:t>"Login Success"</a:t>
            </a:r>
            <a:r>
              <a:rPr lang="en-US" sz="1077" dirty="0">
                <a:solidFill>
                  <a:schemeClr val="tx1"/>
                </a:solidFill>
              </a:rPr>
              <a:t> </a:t>
            </a:r>
            <a:r>
              <a:rPr lang="en-US" sz="1077" dirty="0" err="1">
                <a:solidFill>
                  <a:srgbClr val="654792"/>
                </a:solidFill>
              </a:rPr>
              <a:t>IsVisible</a:t>
            </a:r>
            <a:r>
              <a:rPr lang="en-US" sz="1077" dirty="0">
                <a:solidFill>
                  <a:srgbClr val="654792"/>
                </a:solidFill>
              </a:rPr>
              <a:t>=</a:t>
            </a:r>
            <a:r>
              <a:rPr lang="en-US" sz="1077" dirty="0">
                <a:solidFill>
                  <a:srgbClr val="D53A05"/>
                </a:solidFill>
              </a:rPr>
              <a:t>"{Binding </a:t>
            </a:r>
            <a:r>
              <a:rPr lang="en-US" sz="1077" dirty="0" err="1">
                <a:solidFill>
                  <a:srgbClr val="D53A05"/>
                </a:solidFill>
              </a:rPr>
              <a:t>IsValidLogin</a:t>
            </a:r>
            <a:r>
              <a:rPr lang="en-US" sz="1077" dirty="0">
                <a:solidFill>
                  <a:srgbClr val="D53A05"/>
                </a:solidFill>
              </a:rPr>
              <a:t>}"</a:t>
            </a:r>
            <a:r>
              <a:rPr lang="en-US" sz="1077" dirty="0">
                <a:solidFill>
                  <a:schemeClr val="tx1"/>
                </a:solidFill>
              </a:rPr>
              <a:t> </a:t>
            </a:r>
            <a:r>
              <a:rPr lang="en-US" sz="1077" dirty="0" err="1">
                <a:solidFill>
                  <a:srgbClr val="654792"/>
                </a:solidFill>
              </a:rPr>
              <a:t>TextColor</a:t>
            </a:r>
            <a:r>
              <a:rPr lang="en-US" sz="1077" dirty="0">
                <a:solidFill>
                  <a:srgbClr val="654792"/>
                </a:solidFill>
              </a:rPr>
              <a:t>=</a:t>
            </a:r>
            <a:r>
              <a:rPr lang="en-US" sz="1077" dirty="0">
                <a:solidFill>
                  <a:srgbClr val="D53A05"/>
                </a:solidFill>
              </a:rPr>
              <a:t>"Red"</a:t>
            </a:r>
            <a:r>
              <a:rPr lang="en-US" sz="1077" dirty="0">
                <a:solidFill>
                  <a:schemeClr val="tx1"/>
                </a:solidFill>
              </a:rPr>
              <a:t> </a:t>
            </a:r>
            <a:r>
              <a:rPr lang="en-US" sz="1077" dirty="0" err="1">
                <a:solidFill>
                  <a:srgbClr val="654792"/>
                </a:solidFill>
              </a:rPr>
              <a:t>HorizontalTextAlignment</a:t>
            </a:r>
            <a:r>
              <a:rPr lang="en-US" sz="1077" dirty="0">
                <a:solidFill>
                  <a:srgbClr val="654792"/>
                </a:solidFill>
              </a:rPr>
              <a:t>=</a:t>
            </a:r>
            <a:r>
              <a:rPr lang="en-US" sz="1077" dirty="0">
                <a:solidFill>
                  <a:srgbClr val="D53A05"/>
                </a:solidFill>
              </a:rPr>
              <a:t>"Center"</a:t>
            </a:r>
            <a:r>
              <a:rPr lang="en-US" sz="1077" dirty="0">
                <a:solidFill>
                  <a:schemeClr val="tx1"/>
                </a:solidFill>
              </a:rPr>
              <a:t> </a:t>
            </a:r>
            <a:r>
              <a:rPr lang="en-US" sz="1077" dirty="0" err="1">
                <a:solidFill>
                  <a:srgbClr val="654792"/>
                </a:solidFill>
              </a:rPr>
              <a:t>HorizontalOptions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/&gt;</a:t>
            </a:r>
          </a:p>
          <a:p>
            <a:pPr marL="0" indent="0">
              <a:buNone/>
            </a:pPr>
            <a:r>
              <a:rPr lang="en-US" sz="1077" dirty="0">
                <a:solidFill>
                  <a:schemeClr val="tx1"/>
                </a:solidFill>
              </a:rPr>
              <a:t>    &lt;/</a:t>
            </a:r>
            <a:r>
              <a:rPr lang="en-US" sz="1077" dirty="0" err="1">
                <a:solidFill>
                  <a:srgbClr val="53954A"/>
                </a:solidFill>
              </a:rPr>
              <a:t>StackLayout</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"Settings" </a:t>
            </a:r>
            <a:r>
              <a:rPr lang="en-US" sz="1077" dirty="0">
                <a:solidFill>
                  <a:srgbClr val="654792"/>
                </a:solidFill>
              </a:rPr>
              <a:t>Icon</a:t>
            </a:r>
            <a:r>
              <a:rPr lang="en-US" sz="1077" dirty="0">
                <a:solidFill>
                  <a:schemeClr val="tx1"/>
                </a:solidFill>
              </a:rPr>
              <a:t>=</a:t>
            </a:r>
            <a:r>
              <a:rPr lang="en-US" sz="1077" dirty="0">
                <a:solidFill>
                  <a:srgbClr val="D53A05"/>
                </a:solidFill>
              </a:rPr>
              <a:t>"</a:t>
            </a:r>
            <a:r>
              <a:rPr lang="en-US" sz="1077" dirty="0" err="1">
                <a:solidFill>
                  <a:srgbClr val="D53A05"/>
                </a:solidFill>
              </a:rPr>
              <a:t>Settings.png</a:t>
            </a:r>
            <a:r>
              <a:rPr lang="en-US" sz="1077" dirty="0">
                <a:solidFill>
                  <a:srgbClr val="D53A05"/>
                </a:solidFill>
              </a:rPr>
              <a:t>"</a:t>
            </a:r>
            <a:r>
              <a:rPr lang="en-US" sz="1077" dirty="0">
                <a:solidFill>
                  <a:schemeClr val="tx1"/>
                </a:solidFill>
              </a:rPr>
              <a:t>&gt;</a:t>
            </a:r>
          </a:p>
          <a:p>
            <a:pPr marL="0" indent="0">
              <a:buNone/>
            </a:pPr>
            <a:r>
              <a:rPr lang="fi-FI" sz="1077" dirty="0">
                <a:solidFill>
                  <a:srgbClr val="848684"/>
                </a:solidFill>
              </a:rPr>
              <a:t>    </a:t>
            </a:r>
            <a:r>
              <a:rPr lang="fi-FI" sz="1077" dirty="0">
                <a:solidFill>
                  <a:schemeClr val="tx1"/>
                </a:solidFill>
              </a:rPr>
              <a:t>&lt;</a:t>
            </a:r>
            <a:r>
              <a:rPr lang="fi-FI" sz="1077" dirty="0">
                <a:solidFill>
                  <a:srgbClr val="53954A"/>
                </a:solidFill>
              </a:rPr>
              <a:t>Label</a:t>
            </a:r>
            <a:r>
              <a:rPr lang="fi-FI" sz="1077" dirty="0">
                <a:solidFill>
                  <a:srgbClr val="848684"/>
                </a:solidFill>
              </a:rPr>
              <a:t> </a:t>
            </a:r>
            <a:r>
              <a:rPr lang="fi-FI" sz="1077" dirty="0">
                <a:solidFill>
                  <a:srgbClr val="654792"/>
                </a:solidFill>
              </a:rPr>
              <a:t>Text=</a:t>
            </a:r>
            <a:r>
              <a:rPr lang="fi-FI" sz="1077" dirty="0">
                <a:solidFill>
                  <a:srgbClr val="D53A05"/>
                </a:solidFill>
              </a:rPr>
              <a:t>"Settings Page"</a:t>
            </a:r>
            <a:r>
              <a:rPr lang="fi-FI" sz="1077" dirty="0">
                <a:solidFill>
                  <a:srgbClr val="848684"/>
                </a:solidFill>
              </a:rPr>
              <a:t> </a:t>
            </a:r>
            <a:r>
              <a:rPr lang="fi-FI" sz="1077" dirty="0">
                <a:solidFill>
                  <a:srgbClr val="654792"/>
                </a:solidFill>
              </a:rPr>
              <a:t>VerticalOptions=</a:t>
            </a:r>
            <a:r>
              <a:rPr lang="fi-FI" sz="1077" dirty="0">
                <a:solidFill>
                  <a:srgbClr val="D53A05"/>
                </a:solidFill>
              </a:rPr>
              <a:t>"Center"</a:t>
            </a:r>
            <a:r>
              <a:rPr lang="fi-FI" sz="1077" dirty="0">
                <a:solidFill>
                  <a:srgbClr val="848684"/>
                </a:solidFill>
              </a:rPr>
              <a:t> </a:t>
            </a:r>
            <a:r>
              <a:rPr lang="fi-FI" sz="1077" dirty="0">
                <a:solidFill>
                  <a:srgbClr val="654792"/>
                </a:solidFill>
              </a:rPr>
              <a:t>HorizontalOptions=</a:t>
            </a:r>
            <a:r>
              <a:rPr lang="fi-FI" sz="1077" dirty="0">
                <a:solidFill>
                  <a:srgbClr val="D53A05"/>
                </a:solidFill>
              </a:rPr>
              <a:t>"Center"</a:t>
            </a:r>
            <a:r>
              <a:rPr lang="fi-FI" sz="1077" dirty="0">
                <a:solidFill>
                  <a:srgbClr val="848684"/>
                </a:solidFill>
              </a:rPr>
              <a:t> </a:t>
            </a:r>
            <a:r>
              <a:rPr lang="fi-FI" sz="1077" dirty="0">
                <a:solidFill>
                  <a:srgbClr val="654792"/>
                </a:solidFill>
              </a:rPr>
              <a:t>VerticalTextAlignment=</a:t>
            </a:r>
            <a:r>
              <a:rPr lang="fi-FI" sz="1077" dirty="0">
                <a:solidFill>
                  <a:srgbClr val="D53A05"/>
                </a:solidFill>
              </a:rPr>
              <a:t>"Center"</a:t>
            </a:r>
            <a:r>
              <a:rPr lang="fi-FI" sz="1077" dirty="0">
                <a:solidFill>
                  <a:srgbClr val="848684"/>
                </a:solidFill>
              </a:rPr>
              <a:t> </a:t>
            </a:r>
            <a:r>
              <a:rPr lang="fi-FI" sz="1077" dirty="0">
                <a:solidFill>
                  <a:srgbClr val="654792"/>
                </a:solidFill>
              </a:rPr>
              <a:t>HorizontalTextAlignment=</a:t>
            </a:r>
            <a:r>
              <a:rPr lang="fi-FI" sz="1077" dirty="0">
                <a:solidFill>
                  <a:srgbClr val="D53A05"/>
                </a:solidFill>
              </a:rPr>
              <a:t>"Center"</a:t>
            </a:r>
            <a:r>
              <a:rPr lang="fi-FI" sz="1077" dirty="0">
                <a:solidFill>
                  <a:srgbClr val="848684"/>
                </a:solidFill>
              </a:rPr>
              <a:t> </a:t>
            </a:r>
            <a:r>
              <a:rPr lang="fi-FI" sz="1077" dirty="0">
                <a:solidFill>
                  <a:schemeClr val="tx1"/>
                </a:solidFill>
              </a:rPr>
              <a:t>/&gt;</a:t>
            </a:r>
          </a:p>
          <a:p>
            <a:pPr marL="0" indent="0">
              <a:buNone/>
            </a:pPr>
            <a:r>
              <a:rPr lang="fi-FI" sz="1077" dirty="0">
                <a:solidFill>
                  <a:schemeClr val="tx1"/>
                </a:solidFill>
              </a:rPr>
              <a:t>&lt;/</a:t>
            </a:r>
            <a:r>
              <a:rPr lang="fi-FI" sz="1077" dirty="0" err="1">
                <a:solidFill>
                  <a:srgbClr val="53954A"/>
                </a:solidFill>
              </a:rPr>
              <a:t>ContentPage</a:t>
            </a:r>
            <a:r>
              <a:rPr lang="fi-FI" sz="1077" dirty="0">
                <a:solidFill>
                  <a:schemeClr val="tx1"/>
                </a:solidFill>
              </a:rPr>
              <a:t>&gt;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.Children&gt;</a:t>
            </a:r>
          </a:p>
          <a:p>
            <a:pPr marL="0" indent="0">
              <a:buNone/>
            </a:pPr>
            <a:r>
              <a:rPr lang="fi-FI" sz="1077" dirty="0">
                <a:solidFill>
                  <a:schemeClr val="tx1"/>
                </a:solidFill>
              </a:rPr>
              <a:t>&lt;/</a:t>
            </a:r>
            <a:r>
              <a:rPr lang="fi-FI" sz="1077" dirty="0">
                <a:solidFill>
                  <a:srgbClr val="53954A"/>
                </a:solidFill>
              </a:rPr>
              <a:t>TabbedPage</a:t>
            </a:r>
            <a:r>
              <a:rPr lang="fi-FI" sz="1077" dirty="0">
                <a:solidFill>
                  <a:schemeClr val="tx1"/>
                </a:solidFill>
              </a:rPr>
              <a:t>&gt;</a:t>
            </a:r>
            <a:endParaRPr lang="en-US" sz="1077" dirty="0">
              <a:solidFill>
                <a:schemeClr val="tx1"/>
              </a:solidFill>
            </a:endParaRPr>
          </a:p>
        </p:txBody>
      </p:sp>
      <p:sp>
        <p:nvSpPr>
          <p:cNvPr id="3" name="Title 2"/>
          <p:cNvSpPr>
            <a:spLocks noGrp="1"/>
          </p:cNvSpPr>
          <p:nvPr>
            <p:ph type="title"/>
          </p:nvPr>
        </p:nvSpPr>
        <p:spPr/>
        <p:txBody>
          <a:bodyPr/>
          <a:lstStyle/>
          <a:p>
            <a:r>
              <a:rPr lang="en-US" dirty="0">
                <a:solidFill>
                  <a:schemeClr val="bg1"/>
                </a:solidFill>
              </a:rPr>
              <a:t>Native UI from shared code</a:t>
            </a:r>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4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8" end="1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FF589-558D-4257-9170-A6ABB019DC5C}"/>
              </a:ext>
            </a:extLst>
          </p:cNvPr>
          <p:cNvSpPr>
            <a:spLocks noGrp="1"/>
          </p:cNvSpPr>
          <p:nvPr>
            <p:ph type="body" sz="quarter" idx="10"/>
          </p:nvPr>
        </p:nvSpPr>
        <p:spPr>
          <a:xfrm>
            <a:off x="269239" y="1483817"/>
            <a:ext cx="4607561" cy="2848921"/>
          </a:xfrm>
        </p:spPr>
        <p:txBody>
          <a:bodyPr/>
          <a:lstStyle/>
          <a:p>
            <a:pPr>
              <a:lnSpc>
                <a:spcPct val="150000"/>
              </a:lnSpc>
            </a:pPr>
            <a:r>
              <a:rPr lang="en-US" sz="2400" dirty="0">
                <a:solidFill>
                  <a:schemeClr val="bg1"/>
                </a:solidFill>
              </a:rPr>
              <a:t>Define data bindings to link properties of two views on the same page</a:t>
            </a:r>
          </a:p>
          <a:p>
            <a:pPr marL="0" indent="0">
              <a:lnSpc>
                <a:spcPct val="100000"/>
              </a:lnSpc>
              <a:buNone/>
            </a:pPr>
            <a:endParaRPr lang="en-US" sz="2400" b="1" dirty="0">
              <a:solidFill>
                <a:schemeClr val="bg1"/>
              </a:solidFill>
            </a:endParaRPr>
          </a:p>
          <a:p>
            <a:pPr>
              <a:lnSpc>
                <a:spcPct val="150000"/>
              </a:lnSpc>
            </a:pPr>
            <a:r>
              <a:rPr lang="en-US" sz="2400" dirty="0">
                <a:solidFill>
                  <a:schemeClr val="bg1"/>
                </a:solidFill>
              </a:rPr>
              <a:t>Do whatever is convenient</a:t>
            </a:r>
          </a:p>
        </p:txBody>
      </p:sp>
      <p:sp>
        <p:nvSpPr>
          <p:cNvPr id="3" name="Title 2">
            <a:extLst>
              <a:ext uri="{FF2B5EF4-FFF2-40B4-BE49-F238E27FC236}">
                <a16:creationId xmlns:a16="http://schemas.microsoft.com/office/drawing/2014/main" id="{C08FA089-F3BD-40D1-876F-8758473D540D}"/>
              </a:ext>
            </a:extLst>
          </p:cNvPr>
          <p:cNvSpPr>
            <a:spLocks noGrp="1"/>
          </p:cNvSpPr>
          <p:nvPr>
            <p:ph type="title"/>
          </p:nvPr>
        </p:nvSpPr>
        <p:spPr>
          <a:xfrm>
            <a:off x="269240" y="441911"/>
            <a:ext cx="11655840" cy="899665"/>
          </a:xfrm>
        </p:spPr>
        <p:txBody>
          <a:bodyPr/>
          <a:lstStyle/>
          <a:p>
            <a:r>
              <a:rPr lang="en-US" dirty="0">
                <a:solidFill>
                  <a:schemeClr val="bg1"/>
                </a:solidFill>
              </a:rPr>
              <a:t>View-to-View Bindings</a:t>
            </a:r>
          </a:p>
        </p:txBody>
      </p:sp>
      <p:sp>
        <p:nvSpPr>
          <p:cNvPr id="5" name="Text Placeholder 1">
            <a:extLst>
              <a:ext uri="{FF2B5EF4-FFF2-40B4-BE49-F238E27FC236}">
                <a16:creationId xmlns:a16="http://schemas.microsoft.com/office/drawing/2014/main" id="{556E91C2-7C92-4887-8AB7-8D427637B358}"/>
              </a:ext>
            </a:extLst>
          </p:cNvPr>
          <p:cNvSpPr txBox="1">
            <a:spLocks/>
          </p:cNvSpPr>
          <p:nvPr/>
        </p:nvSpPr>
        <p:spPr>
          <a:xfrm>
            <a:off x="4876800" y="1618105"/>
            <a:ext cx="7017800" cy="4362284"/>
          </a:xfrm>
          <a:prstGeom prst="rect">
            <a:avLst/>
          </a:prstGeom>
          <a:solidFill>
            <a:schemeClr val="bg1"/>
          </a:solidFill>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077" dirty="0">
                <a:solidFill>
                  <a:schemeClr val="tx1"/>
                </a:solidFill>
              </a:rPr>
              <a:t>&lt;?</a:t>
            </a:r>
            <a:r>
              <a:rPr lang="en-US" sz="1077" dirty="0">
                <a:solidFill>
                  <a:srgbClr val="53954A"/>
                </a:solidFill>
              </a:rPr>
              <a:t>xml</a:t>
            </a:r>
            <a:r>
              <a:rPr lang="en-US" sz="1077" dirty="0">
                <a:solidFill>
                  <a:schemeClr val="tx1"/>
                </a:solidFill>
              </a:rPr>
              <a:t> </a:t>
            </a:r>
            <a:r>
              <a:rPr lang="en-US" sz="1077" dirty="0">
                <a:solidFill>
                  <a:srgbClr val="654792"/>
                </a:solidFill>
              </a:rPr>
              <a:t>version</a:t>
            </a:r>
            <a:r>
              <a:rPr lang="en-US" sz="1077" dirty="0">
                <a:solidFill>
                  <a:schemeClr val="tx1"/>
                </a:solidFill>
              </a:rPr>
              <a:t>=</a:t>
            </a:r>
            <a:r>
              <a:rPr lang="en-US" sz="1077" dirty="0">
                <a:solidFill>
                  <a:srgbClr val="D53A05"/>
                </a:solidFill>
              </a:rPr>
              <a:t>"1.0" </a:t>
            </a:r>
            <a:r>
              <a:rPr lang="en-US" sz="1077" dirty="0">
                <a:solidFill>
                  <a:srgbClr val="654792"/>
                </a:solidFill>
              </a:rPr>
              <a:t>encoding</a:t>
            </a:r>
            <a:r>
              <a:rPr lang="en-US" sz="1077" dirty="0">
                <a:solidFill>
                  <a:schemeClr val="tx1"/>
                </a:solidFill>
              </a:rPr>
              <a:t>=</a:t>
            </a:r>
            <a:r>
              <a:rPr lang="en-US" sz="1077" dirty="0">
                <a:solidFill>
                  <a:srgbClr val="D53A05"/>
                </a:solidFill>
              </a:rPr>
              <a:t>"UTF-8"</a:t>
            </a:r>
            <a:r>
              <a:rPr lang="en-US" sz="1077" dirty="0">
                <a:solidFill>
                  <a:schemeClr val="tx1"/>
                </a:solidFill>
              </a:rPr>
              <a:t>?&gt;</a:t>
            </a:r>
          </a:p>
          <a:p>
            <a:pPr marL="0" indent="0">
              <a:buNone/>
            </a:pPr>
            <a:r>
              <a:rPr lang="en-US" sz="1077" dirty="0">
                <a:solidFill>
                  <a:schemeClr val="tx1"/>
                </a:solidFill>
              </a:rPr>
              <a:t>&lt;</a:t>
            </a:r>
            <a:r>
              <a:rPr lang="en-US" sz="1077" dirty="0" err="1">
                <a:solidFill>
                  <a:srgbClr val="53954A"/>
                </a:solidFill>
              </a:rPr>
              <a:t>ContentPage</a:t>
            </a:r>
            <a:r>
              <a:rPr lang="en-US" sz="1077" dirty="0">
                <a:solidFill>
                  <a:srgbClr val="53954A"/>
                </a:solidFill>
              </a:rPr>
              <a:t> </a:t>
            </a:r>
            <a:r>
              <a:rPr lang="en-US" sz="1077" dirty="0">
                <a:solidFill>
                  <a:schemeClr val="tx1"/>
                </a:solidFill>
              </a:rPr>
              <a:t> </a:t>
            </a:r>
            <a:r>
              <a:rPr lang="en-US" sz="1077" dirty="0" err="1">
                <a:solidFill>
                  <a:srgbClr val="654792"/>
                </a:solidFill>
              </a:rPr>
              <a:t>xmlns</a:t>
            </a:r>
            <a:r>
              <a:rPr lang="en-US" sz="1077" dirty="0">
                <a:solidFill>
                  <a:schemeClr val="tx1"/>
                </a:solidFill>
              </a:rPr>
              <a:t>=</a:t>
            </a:r>
            <a:r>
              <a:rPr lang="en-US" sz="1077" dirty="0">
                <a:solidFill>
                  <a:srgbClr val="D53A05"/>
                </a:solidFill>
              </a:rPr>
              <a:t>"http://xamarin.com/schemas/2014/forms</a:t>
            </a:r>
            <a:r>
              <a:rPr lang="en-US" sz="1077" dirty="0">
                <a:solidFill>
                  <a:schemeClr val="tx1"/>
                </a:solidFill>
              </a:rPr>
              <a:t>"</a:t>
            </a:r>
          </a:p>
          <a:p>
            <a:pPr marL="0" indent="0">
              <a:buFont typeface="Arial" pitchFamily="34" charset="0"/>
              <a:buNone/>
            </a:pPr>
            <a:r>
              <a:rPr lang="en-US" sz="1077" dirty="0">
                <a:solidFill>
                  <a:schemeClr val="tx1"/>
                </a:solidFill>
              </a:rPr>
              <a:t>            </a:t>
            </a:r>
            <a:r>
              <a:rPr lang="en-US" sz="1077" dirty="0" err="1">
                <a:solidFill>
                  <a:srgbClr val="654792"/>
                </a:solidFill>
              </a:rPr>
              <a:t>xmlns:x</a:t>
            </a:r>
            <a:r>
              <a:rPr lang="en-US" sz="1077" dirty="0">
                <a:solidFill>
                  <a:schemeClr val="tx1"/>
                </a:solidFill>
              </a:rPr>
              <a:t>=</a:t>
            </a:r>
            <a:r>
              <a:rPr lang="en-US" sz="1077" dirty="0">
                <a:solidFill>
                  <a:srgbClr val="D53A05"/>
                </a:solidFill>
              </a:rPr>
              <a:t>"http://</a:t>
            </a:r>
            <a:r>
              <a:rPr lang="en-US" sz="1175" dirty="0">
                <a:solidFill>
                  <a:srgbClr val="D53A05"/>
                </a:solidFill>
              </a:rPr>
              <a:t>schemas.microsoft.com</a:t>
            </a:r>
            <a:r>
              <a:rPr lang="en-US" sz="1077" dirty="0">
                <a:solidFill>
                  <a:srgbClr val="D53A05"/>
                </a:solidFill>
              </a:rPr>
              <a:t>/</a:t>
            </a:r>
            <a:r>
              <a:rPr lang="en-US" sz="1077" dirty="0" err="1">
                <a:solidFill>
                  <a:srgbClr val="D53A05"/>
                </a:solidFill>
              </a:rPr>
              <a:t>winfx</a:t>
            </a:r>
            <a:r>
              <a:rPr lang="en-US" sz="1077" dirty="0">
                <a:solidFill>
                  <a:srgbClr val="D53A05"/>
                </a:solidFill>
              </a:rPr>
              <a:t>/2009/</a:t>
            </a:r>
            <a:r>
              <a:rPr lang="en-US" sz="1077" dirty="0" err="1">
                <a:solidFill>
                  <a:srgbClr val="D53A05"/>
                </a:solidFill>
              </a:rPr>
              <a:t>xaml</a:t>
            </a:r>
            <a:r>
              <a:rPr lang="en-US" sz="1077" dirty="0">
                <a:solidFill>
                  <a:srgbClr val="D53A05"/>
                </a:solidFill>
              </a:rPr>
              <a:t>"</a:t>
            </a:r>
          </a:p>
          <a:p>
            <a:pPr marL="0" indent="0">
              <a:buNone/>
            </a:pPr>
            <a:r>
              <a:rPr lang="en-US" sz="1077" dirty="0">
                <a:solidFill>
                  <a:srgbClr val="D53A05"/>
                </a:solidFill>
              </a:rPr>
              <a:t>            </a:t>
            </a:r>
            <a:r>
              <a:rPr lang="en-US" sz="1077" dirty="0">
                <a:solidFill>
                  <a:srgbClr val="654792"/>
                </a:solidFill>
              </a:rPr>
              <a:t>	</a:t>
            </a:r>
            <a:r>
              <a:rPr lang="en-US" sz="1077" dirty="0">
                <a:solidFill>
                  <a:srgbClr val="D53A05"/>
                </a:solidFill>
              </a:rPr>
              <a:t>"</a:t>
            </a:r>
            <a:r>
              <a:rPr lang="en-US" sz="1077" dirty="0" err="1">
                <a:solidFill>
                  <a:srgbClr val="D53A05"/>
                </a:solidFill>
              </a:rPr>
              <a:t>clr-namespace:XamarinDemo</a:t>
            </a:r>
            <a:r>
              <a:rPr lang="en-US" sz="1077" dirty="0">
                <a:solidFill>
                  <a:srgbClr val="D53A05"/>
                </a:solidFill>
              </a:rPr>
              <a:t>"</a:t>
            </a:r>
          </a:p>
          <a:p>
            <a:pPr marL="0" indent="0">
              <a:buNone/>
            </a:pPr>
            <a:r>
              <a:rPr lang="en-US" sz="1077" dirty="0">
                <a:solidFill>
                  <a:schemeClr val="tx1"/>
                </a:solidFill>
              </a:rPr>
              <a:t>           </a:t>
            </a:r>
            <a:r>
              <a:rPr lang="en-US" sz="1077" dirty="0">
                <a:solidFill>
                  <a:srgbClr val="654792"/>
                </a:solidFill>
              </a:rPr>
              <a:t> x:Class</a:t>
            </a:r>
            <a:r>
              <a:rPr lang="en-US" sz="1077" dirty="0">
                <a:solidFill>
                  <a:schemeClr val="tx1"/>
                </a:solidFill>
              </a:rPr>
              <a:t>=</a:t>
            </a:r>
            <a:r>
              <a:rPr lang="en-US" sz="1077" dirty="0">
                <a:solidFill>
                  <a:srgbClr val="D53A05"/>
                </a:solidFill>
              </a:rPr>
              <a:t>"XamarinDemo.MainPage“</a:t>
            </a:r>
          </a:p>
          <a:p>
            <a:pPr marL="0" indent="0">
              <a:buNone/>
            </a:pPr>
            <a:r>
              <a:rPr lang="en-US" sz="1077" dirty="0">
                <a:solidFill>
                  <a:schemeClr val="tx1"/>
                </a:solidFill>
              </a:rPr>
              <a:t>            </a:t>
            </a:r>
            <a:r>
              <a:rPr lang="en-US" sz="1077" dirty="0">
                <a:solidFill>
                  <a:srgbClr val="654792"/>
                </a:solidFill>
              </a:rPr>
              <a:t>Title</a:t>
            </a:r>
            <a:r>
              <a:rPr lang="en-US" sz="1077" dirty="0">
                <a:solidFill>
                  <a:schemeClr val="tx1"/>
                </a:solidFill>
              </a:rPr>
              <a:t>=</a:t>
            </a:r>
            <a:r>
              <a:rPr lang="en-US" sz="1077" dirty="0">
                <a:solidFill>
                  <a:srgbClr val="D53A05"/>
                </a:solidFill>
              </a:rPr>
              <a:t>"Slider Bindings Page"</a:t>
            </a:r>
            <a:r>
              <a:rPr lang="en-US" sz="1077" dirty="0">
                <a:solidFill>
                  <a:schemeClr val="tx1"/>
                </a:solidFill>
              </a:rPr>
              <a:t>&gt;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de-DE" sz="1077" dirty="0">
                <a:solidFill>
                  <a:schemeClr val="tx1"/>
                </a:solidFill>
              </a:rPr>
              <a:t>&gt;</a:t>
            </a:r>
          </a:p>
          <a:p>
            <a:pPr marL="0" indent="0">
              <a:buNone/>
            </a:pPr>
            <a:r>
              <a:rPr lang="de-DE" sz="1077" dirty="0">
                <a:solidFill>
                  <a:schemeClr val="tx1"/>
                </a:solidFill>
              </a:rPr>
              <a:t>        &lt;</a:t>
            </a:r>
            <a:r>
              <a:rPr lang="de-DE" sz="1077" dirty="0">
                <a:solidFill>
                  <a:srgbClr val="53954A"/>
                </a:solidFill>
              </a:rPr>
              <a:t>Label</a:t>
            </a:r>
            <a:r>
              <a:rPr lang="de-DE" sz="1077" dirty="0">
                <a:solidFill>
                  <a:schemeClr val="tx1"/>
                </a:solidFill>
              </a:rPr>
              <a:t> </a:t>
            </a:r>
            <a:r>
              <a:rPr lang="de-DE" sz="1077" dirty="0">
                <a:solidFill>
                  <a:srgbClr val="654792"/>
                </a:solidFill>
              </a:rPr>
              <a:t>Text=</a:t>
            </a:r>
            <a:r>
              <a:rPr lang="de-DE" sz="1077" dirty="0">
                <a:solidFill>
                  <a:srgbClr val="D53A05"/>
                </a:solidFill>
              </a:rPr>
              <a:t>"ROTATION"</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BindingContext=</a:t>
            </a:r>
            <a:r>
              <a:rPr lang="de-DE" sz="1077" dirty="0">
                <a:solidFill>
                  <a:srgbClr val="D53A05"/>
                </a:solidFill>
              </a:rPr>
              <a:t>"{x:Reference Name=slider}"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Rotation=</a:t>
            </a:r>
            <a:r>
              <a:rPr lang="de-DE" sz="1077" dirty="0">
                <a:solidFill>
                  <a:srgbClr val="D53A05"/>
                </a:solidFill>
              </a:rPr>
              <a:t>"{Binding Path=Value}“</a:t>
            </a:r>
          </a:p>
          <a:p>
            <a:pPr marL="0" indent="0">
              <a:buNone/>
            </a:pPr>
            <a:r>
              <a:rPr lang="de-DE" sz="1077" dirty="0">
                <a:solidFill>
                  <a:schemeClr val="tx1"/>
                </a:solidFill>
              </a:rPr>
              <a:t>                    </a:t>
            </a:r>
            <a:r>
              <a:rPr lang="de-DE" sz="1077" dirty="0">
                <a:solidFill>
                  <a:srgbClr val="654792"/>
                </a:solidFill>
              </a:rPr>
              <a:t>FontAttributes=</a:t>
            </a:r>
            <a:r>
              <a:rPr lang="de-DE" sz="1077" dirty="0">
                <a:solidFill>
                  <a:srgbClr val="D53A05"/>
                </a:solidFill>
              </a:rPr>
              <a:t>"Bold"</a:t>
            </a:r>
            <a:r>
              <a:rPr lang="de-DE" sz="1077" dirty="0">
                <a:solidFill>
                  <a:schemeClr val="tx1"/>
                </a:solidFill>
              </a:rPr>
              <a:t> </a:t>
            </a:r>
            <a:r>
              <a:rPr lang="de-DE" sz="1077" dirty="0">
                <a:solidFill>
                  <a:srgbClr val="654792"/>
                </a:solidFill>
              </a:rPr>
              <a:t>FontSize=</a:t>
            </a:r>
            <a:r>
              <a:rPr lang="de-DE" sz="1077" dirty="0">
                <a:solidFill>
                  <a:srgbClr val="D53A05"/>
                </a:solidFill>
              </a:rPr>
              <a:t>"Large"</a:t>
            </a:r>
            <a:r>
              <a:rPr lang="de-DE" sz="1077" dirty="0">
                <a:solidFill>
                  <a:schemeClr val="tx1"/>
                </a:solidFill>
              </a:rPr>
              <a:t> </a:t>
            </a:r>
            <a:r>
              <a:rPr lang="de-DE" sz="1077" dirty="0">
                <a:solidFill>
                  <a:srgbClr val="654792"/>
                </a:solidFill>
              </a:rPr>
              <a:t>HorizontalOptions=</a:t>
            </a:r>
            <a:r>
              <a:rPr lang="de-DE" sz="1077" dirty="0">
                <a:solidFill>
                  <a:srgbClr val="D53A05"/>
                </a:solidFill>
              </a:rPr>
              <a:t>"Center"</a:t>
            </a:r>
            <a:r>
              <a:rPr lang="de-DE" sz="1077" dirty="0">
                <a:solidFill>
                  <a:schemeClr val="tx1"/>
                </a:solidFill>
              </a:rPr>
              <a:t> </a:t>
            </a:r>
          </a:p>
          <a:p>
            <a:pPr marL="0" indent="0">
              <a:buNone/>
            </a:pPr>
            <a:r>
              <a:rPr lang="de-DE" sz="1077" dirty="0">
                <a:solidFill>
                  <a:schemeClr val="tx1"/>
                </a:solidFill>
              </a:rPr>
              <a:t>                    </a:t>
            </a:r>
            <a:r>
              <a:rPr lang="de-DE" sz="1077" dirty="0">
                <a:solidFill>
                  <a:srgbClr val="654792"/>
                </a:solidFill>
              </a:rPr>
              <a:t>VerticalOptions=</a:t>
            </a:r>
            <a:r>
              <a:rPr lang="de-DE" sz="1077" dirty="0">
                <a:solidFill>
                  <a:srgbClr val="D53A05"/>
                </a:solidFill>
              </a:rPr>
              <a:t>"</a:t>
            </a:r>
            <a:r>
              <a:rPr lang="da-DK" sz="1077" dirty="0">
                <a:solidFill>
                  <a:srgbClr val="D53A05"/>
                </a:solidFill>
              </a:rPr>
              <a:t>CenterAndExpand</a:t>
            </a:r>
            <a:r>
              <a:rPr lang="de-DE" sz="1077" dirty="0">
                <a:solidFill>
                  <a:srgbClr val="D53A05"/>
                </a:solidFill>
              </a:rPr>
              <a:t>"</a:t>
            </a:r>
            <a:r>
              <a:rPr lang="de-DE" sz="1077" dirty="0">
                <a:solidFill>
                  <a:schemeClr val="tx1"/>
                </a:solidFill>
              </a:rPr>
              <a:t> /&gt;</a:t>
            </a:r>
          </a:p>
          <a:p>
            <a:pPr marL="0" indent="0">
              <a:buNone/>
            </a:pPr>
            <a:r>
              <a:rPr lang="en-US" sz="1077" dirty="0">
                <a:solidFill>
                  <a:schemeClr val="tx1"/>
                </a:solidFill>
              </a:rPr>
              <a:t>        &lt;</a:t>
            </a:r>
            <a:r>
              <a:rPr lang="en-US" sz="1077" dirty="0">
                <a:solidFill>
                  <a:srgbClr val="53954A"/>
                </a:solidFill>
              </a:rPr>
              <a:t>Slider</a:t>
            </a:r>
            <a:r>
              <a:rPr lang="en-US" sz="1077" dirty="0">
                <a:solidFill>
                  <a:schemeClr val="tx1"/>
                </a:solidFill>
              </a:rPr>
              <a:t> </a:t>
            </a:r>
            <a:r>
              <a:rPr lang="en-US" sz="1077" dirty="0">
                <a:solidFill>
                  <a:srgbClr val="654792"/>
                </a:solidFill>
              </a:rPr>
              <a:t>x:Name=</a:t>
            </a:r>
            <a:r>
              <a:rPr lang="en-US" sz="1077" dirty="0">
                <a:solidFill>
                  <a:srgbClr val="D53A05"/>
                </a:solidFill>
              </a:rPr>
              <a:t>"slider"</a:t>
            </a:r>
            <a:r>
              <a:rPr lang="en-US" sz="1077" dirty="0">
                <a:solidFill>
                  <a:schemeClr val="tx1"/>
                </a:solidFill>
              </a:rPr>
              <a:t> </a:t>
            </a:r>
          </a:p>
          <a:p>
            <a:pPr marL="0" indent="0">
              <a:buNone/>
            </a:pPr>
            <a:r>
              <a:rPr lang="en-US" sz="1077" dirty="0">
                <a:solidFill>
                  <a:schemeClr val="tx1"/>
                </a:solidFill>
              </a:rPr>
              <a:t>                    </a:t>
            </a:r>
            <a:r>
              <a:rPr lang="en-US" sz="1077" dirty="0">
                <a:solidFill>
                  <a:srgbClr val="654792"/>
                </a:solidFill>
              </a:rPr>
              <a:t>Maximum=</a:t>
            </a:r>
            <a:r>
              <a:rPr lang="en-US" sz="1077" dirty="0">
                <a:solidFill>
                  <a:srgbClr val="D53A05"/>
                </a:solidFill>
              </a:rPr>
              <a:t>"360"</a:t>
            </a:r>
            <a:r>
              <a:rPr lang="en-US" sz="1077" dirty="0">
                <a:solidFill>
                  <a:schemeClr val="tx1"/>
                </a:solidFill>
              </a:rPr>
              <a:t> </a:t>
            </a:r>
          </a:p>
          <a:p>
            <a:pPr marL="0" indent="0">
              <a:buNone/>
            </a:pPr>
            <a:r>
              <a:rPr lang="en-US" sz="1077" dirty="0">
                <a:solidFill>
                  <a:schemeClr val="tx1"/>
                </a:solidFill>
              </a:rPr>
              <a:t>                    </a:t>
            </a:r>
            <a:r>
              <a:rPr lang="en-US" sz="1077" dirty="0" err="1">
                <a:solidFill>
                  <a:srgbClr val="654792"/>
                </a:solidFill>
              </a:rPr>
              <a:t>VerticalOptions</a:t>
            </a:r>
            <a:r>
              <a:rPr lang="en-US" sz="1077" dirty="0">
                <a:solidFill>
                  <a:srgbClr val="654792"/>
                </a:solidFill>
              </a:rPr>
              <a:t>=</a:t>
            </a:r>
            <a:r>
              <a:rPr lang="en-US" sz="1077" dirty="0">
                <a:solidFill>
                  <a:srgbClr val="D53A05"/>
                </a:solidFill>
              </a:rPr>
              <a:t>"</a:t>
            </a:r>
            <a:r>
              <a:rPr lang="en-US" sz="1077" dirty="0" err="1">
                <a:solidFill>
                  <a:srgbClr val="D53A05"/>
                </a:solidFill>
              </a:rPr>
              <a:t>CenterAndExpand</a:t>
            </a:r>
            <a:r>
              <a:rPr lang="en-US" sz="1077" dirty="0">
                <a:solidFill>
                  <a:srgbClr val="D53A05"/>
                </a:solidFill>
              </a:rPr>
              <a:t>"</a:t>
            </a:r>
            <a:r>
              <a:rPr lang="en-US" sz="1077" dirty="0">
                <a:solidFill>
                  <a:schemeClr val="tx1"/>
                </a:solidFill>
              </a:rPr>
              <a:t> /&gt;</a:t>
            </a:r>
          </a:p>
          <a:p>
            <a:pPr marL="0" indent="0">
              <a:buNone/>
            </a:pPr>
            <a:r>
              <a:rPr lang="da-DK" sz="1077" dirty="0">
                <a:solidFill>
                  <a:schemeClr val="tx1"/>
                </a:solidFill>
              </a:rPr>
              <a:t>        &lt;</a:t>
            </a:r>
            <a:r>
              <a:rPr lang="da-DK" sz="1077" dirty="0">
                <a:solidFill>
                  <a:srgbClr val="53954A"/>
                </a:solidFill>
              </a:rPr>
              <a:t>Label</a:t>
            </a:r>
            <a:r>
              <a:rPr lang="da-DK" sz="1077" dirty="0">
                <a:solidFill>
                  <a:schemeClr val="tx1"/>
                </a:solidFill>
              </a:rPr>
              <a:t> </a:t>
            </a:r>
            <a:r>
              <a:rPr lang="da-DK" sz="1077" dirty="0">
                <a:solidFill>
                  <a:srgbClr val="654792"/>
                </a:solidFill>
              </a:rPr>
              <a:t>BindingContext=</a:t>
            </a:r>
            <a:r>
              <a:rPr lang="da-DK" sz="1077" dirty="0">
                <a:solidFill>
                  <a:srgbClr val="D53A05"/>
                </a:solidFill>
              </a:rPr>
              <a:t>"{x:Reference slider}"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Text=</a:t>
            </a:r>
            <a:r>
              <a:rPr lang="da-DK" sz="1077" dirty="0">
                <a:solidFill>
                  <a:srgbClr val="D53A05"/>
                </a:solidFill>
              </a:rPr>
              <a:t>"{Binding Value, StringFormat='The angle is {0:F0} degrees’}”</a:t>
            </a:r>
          </a:p>
          <a:p>
            <a:pPr marL="0" indent="0">
              <a:buNone/>
            </a:pPr>
            <a:r>
              <a:rPr lang="da-DK" sz="1077" dirty="0">
                <a:solidFill>
                  <a:schemeClr val="tx1"/>
                </a:solidFill>
              </a:rPr>
              <a:t>                    </a:t>
            </a:r>
            <a:r>
              <a:rPr lang="da-DK" sz="1077" dirty="0">
                <a:solidFill>
                  <a:srgbClr val="654792"/>
                </a:solidFill>
              </a:rPr>
              <a:t>FontAttributes=</a:t>
            </a:r>
            <a:r>
              <a:rPr lang="da-DK" sz="1077" dirty="0">
                <a:solidFill>
                  <a:srgbClr val="D53A05"/>
                </a:solidFill>
              </a:rPr>
              <a:t>"Bold"</a:t>
            </a:r>
            <a:r>
              <a:rPr lang="da-DK" sz="1077" dirty="0">
                <a:solidFill>
                  <a:schemeClr val="tx1"/>
                </a:solidFill>
              </a:rPr>
              <a:t> </a:t>
            </a:r>
            <a:r>
              <a:rPr lang="da-DK" sz="1077" dirty="0">
                <a:solidFill>
                  <a:srgbClr val="654792"/>
                </a:solidFill>
              </a:rPr>
              <a:t>FontSize=</a:t>
            </a:r>
            <a:r>
              <a:rPr lang="da-DK" sz="1077" dirty="0">
                <a:solidFill>
                  <a:srgbClr val="D53A05"/>
                </a:solidFill>
              </a:rPr>
              <a:t>"Large"</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HorizontalOptions=</a:t>
            </a:r>
            <a:r>
              <a:rPr lang="da-DK" sz="1077" dirty="0">
                <a:solidFill>
                  <a:srgbClr val="D53A05"/>
                </a:solidFill>
              </a:rPr>
              <a:t>"Center"</a:t>
            </a:r>
            <a:r>
              <a:rPr lang="da-DK" sz="1077" dirty="0">
                <a:solidFill>
                  <a:schemeClr val="tx1"/>
                </a:solidFill>
              </a:rPr>
              <a:t> </a:t>
            </a:r>
          </a:p>
          <a:p>
            <a:pPr marL="0" indent="0">
              <a:buNone/>
            </a:pPr>
            <a:r>
              <a:rPr lang="da-DK" sz="1077" dirty="0">
                <a:solidFill>
                  <a:schemeClr val="tx1"/>
                </a:solidFill>
              </a:rPr>
              <a:t>                    </a:t>
            </a:r>
            <a:r>
              <a:rPr lang="da-DK" sz="1077" dirty="0">
                <a:solidFill>
                  <a:srgbClr val="654792"/>
                </a:solidFill>
              </a:rPr>
              <a:t>VerticalOptions=</a:t>
            </a:r>
            <a:r>
              <a:rPr lang="da-DK" sz="1077" dirty="0">
                <a:solidFill>
                  <a:srgbClr val="D53A05"/>
                </a:solidFill>
              </a:rPr>
              <a:t>"CenterAndExpand"</a:t>
            </a:r>
            <a:r>
              <a:rPr lang="da-DK" sz="1077" dirty="0">
                <a:solidFill>
                  <a:schemeClr val="tx1"/>
                </a:solidFill>
              </a:rPr>
              <a:t> /&gt;</a:t>
            </a:r>
          </a:p>
          <a:p>
            <a:pPr marL="0" indent="0">
              <a:buFont typeface="Arial" pitchFamily="34" charset="0"/>
              <a:buNone/>
            </a:pPr>
            <a:r>
              <a:rPr lang="en-US" sz="1077" dirty="0">
                <a:solidFill>
                  <a:schemeClr val="tx1"/>
                </a:solidFill>
              </a:rPr>
              <a:t>&lt;/</a:t>
            </a:r>
            <a:r>
              <a:rPr lang="en-US" sz="1077" dirty="0" err="1">
                <a:solidFill>
                  <a:srgbClr val="53954A"/>
                </a:solidFill>
              </a:rPr>
              <a:t>StackLayout</a:t>
            </a:r>
            <a:r>
              <a:rPr lang="en-US" sz="1077" dirty="0">
                <a:solidFill>
                  <a:schemeClr val="tx1"/>
                </a:solidFill>
              </a:rPr>
              <a:t>&gt;</a:t>
            </a:r>
          </a:p>
          <a:p>
            <a:pPr marL="0" indent="0">
              <a:buFont typeface="Arial" pitchFamily="34" charset="0"/>
              <a:buNone/>
            </a:pPr>
            <a:r>
              <a:rPr lang="fi-FI" sz="1077" dirty="0">
                <a:solidFill>
                  <a:schemeClr val="tx1"/>
                </a:solidFill>
              </a:rPr>
              <a:t>&lt;/</a:t>
            </a:r>
            <a:r>
              <a:rPr lang="fi-FI" sz="1077" dirty="0">
                <a:solidFill>
                  <a:srgbClr val="53954A"/>
                </a:solidFill>
              </a:rPr>
              <a:t>ContentPage</a:t>
            </a:r>
            <a:r>
              <a:rPr lang="fi-FI" sz="1077" dirty="0">
                <a:solidFill>
                  <a:schemeClr val="tx1"/>
                </a:solidFill>
              </a:rPr>
              <a:t>&gt;</a:t>
            </a:r>
            <a:endParaRPr lang="en-US" sz="1077" dirty="0">
              <a:solidFill>
                <a:schemeClr val="tx1"/>
              </a:solidFill>
            </a:endParaRPr>
          </a:p>
          <a:p>
            <a:pPr marL="0" indent="0">
              <a:buFont typeface="Arial" pitchFamily="34" charset="0"/>
              <a:buNone/>
            </a:pPr>
            <a:endParaRPr lang="en-US" sz="1077" dirty="0">
              <a:solidFill>
                <a:schemeClr val="tx1"/>
              </a:solidFill>
            </a:endParaRPr>
          </a:p>
        </p:txBody>
      </p:sp>
    </p:spTree>
    <p:extLst>
      <p:ext uri="{BB962C8B-B14F-4D97-AF65-F5344CB8AC3E}">
        <p14:creationId xmlns:p14="http://schemas.microsoft.com/office/powerpoint/2010/main" val="28406720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147224"/>
            <a:ext cx="11107597" cy="1112228"/>
          </a:xfrm>
        </p:spPr>
        <p:txBody>
          <a:bodyPr/>
          <a:lstStyle/>
          <a:p>
            <a:pPr>
              <a:lnSpc>
                <a:spcPct val="150000"/>
              </a:lnSpc>
            </a:pPr>
            <a:r>
              <a:rPr lang="en-US" sz="2000" dirty="0">
                <a:solidFill>
                  <a:schemeClr val="bg1"/>
                </a:solidFill>
              </a:rPr>
              <a:t>Allows apps to call into platform-specific functionality</a:t>
            </a:r>
          </a:p>
          <a:p>
            <a:pPr>
              <a:lnSpc>
                <a:spcPct val="150000"/>
              </a:lnSpc>
            </a:pPr>
            <a:r>
              <a:rPr lang="en-US" sz="2000" dirty="0">
                <a:solidFill>
                  <a:schemeClr val="bg1"/>
                </a:solidFill>
              </a:rPr>
              <a:t>Write and inject your own platform-specific services</a:t>
            </a:r>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273840"/>
            <a:ext cx="11655840" cy="899665"/>
          </a:xfrm>
        </p:spPr>
        <p:txBody>
          <a:bodyPr/>
          <a:lstStyle/>
          <a:p>
            <a:r>
              <a:rPr lang="en-US" dirty="0">
                <a:solidFill>
                  <a:schemeClr val="bg1"/>
                </a:solidFill>
              </a:rPr>
              <a:t>Dependency Service</a:t>
            </a:r>
          </a:p>
        </p:txBody>
      </p:sp>
      <p:pic>
        <p:nvPicPr>
          <p:cNvPr id="5" name="Picture 2" descr="https://docs.microsoft.com/en-us/xamarin/xamarin-forms/app-fundamentals/dependency-service/introduction-images/overview-diagram.png">
            <a:extLst>
              <a:ext uri="{FF2B5EF4-FFF2-40B4-BE49-F238E27FC236}">
                <a16:creationId xmlns:a16="http://schemas.microsoft.com/office/drawing/2014/main" id="{03B64B37-005E-40B7-BBFE-DAF40B838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445" y="2479978"/>
            <a:ext cx="7145641" cy="392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0572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55260" y="4004200"/>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5179628"/>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810040" y="5409539"/>
            <a:ext cx="7543839" cy="387800"/>
            <a:chOff x="1735136" y="5935662"/>
            <a:chExt cx="9732965" cy="395576"/>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395574"/>
            </a:xfrm>
            <a:prstGeom prst="rect">
              <a:avLst/>
            </a:prstGeom>
            <a:noFill/>
          </p:spPr>
          <p:txBody>
            <a:bodyPr wrap="square" rtlCol="0">
              <a:spAutoFit/>
            </a:bodyPr>
            <a:lstStyle/>
            <a:p>
              <a:pPr>
                <a:lnSpc>
                  <a:spcPct val="130000"/>
                </a:lnSpc>
              </a:pPr>
              <a:r>
                <a:rPr lang="en-US" sz="1650" dirty="0">
                  <a:solidFill>
                    <a:schemeClr val="tx2"/>
                  </a:solidFill>
                  <a:latin typeface="+mj-lt"/>
                  <a:cs typeface="Arial"/>
                  <a:hlinkClick r:id="rId4"/>
                </a:rPr>
                <a:t>cnharishkrish@gmail.com</a:t>
              </a:r>
              <a:r>
                <a:rPr lang="en-US" sz="165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395574"/>
            </a:xfrm>
            <a:prstGeom prst="rect">
              <a:avLst/>
            </a:prstGeom>
            <a:noFill/>
          </p:spPr>
          <p:txBody>
            <a:bodyPr wrap="square" rtlCol="0">
              <a:spAutoFit/>
            </a:bodyPr>
            <a:lstStyle/>
            <a:p>
              <a:pPr algn="r">
                <a:lnSpc>
                  <a:spcPct val="130000"/>
                </a:lnSpc>
              </a:pPr>
              <a:r>
                <a:rPr lang="en-US" sz="1650" dirty="0">
                  <a:solidFill>
                    <a:schemeClr val="tx2"/>
                  </a:solidFill>
                  <a:latin typeface="+mj-lt"/>
                  <a:cs typeface="Arial"/>
                  <a:hlinkClick r:id="rId5"/>
                </a:rPr>
                <a:t>https://www.linkedin.com/in/hari-krishnan-304a0272</a:t>
              </a:r>
              <a:r>
                <a:rPr lang="en-US" sz="165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810040" y="5762654"/>
            <a:ext cx="2669588" cy="387798"/>
          </a:xfrm>
          <a:prstGeom prst="rect">
            <a:avLst/>
          </a:prstGeom>
          <a:noFill/>
        </p:spPr>
        <p:txBody>
          <a:bodyPr wrap="square" rtlCol="0">
            <a:spAutoFit/>
          </a:bodyPr>
          <a:lstStyle/>
          <a:p>
            <a:pPr>
              <a:lnSpc>
                <a:spcPct val="130000"/>
              </a:lnSpc>
            </a:pPr>
            <a:r>
              <a:rPr lang="en-US" sz="1650" dirty="0">
                <a:solidFill>
                  <a:schemeClr val="bg1"/>
                </a:solidFill>
                <a:hlinkClick r:id="rId6"/>
              </a:rPr>
              <a:t>cn_harikrishnan</a:t>
            </a:r>
            <a:r>
              <a:rPr lang="en-US" sz="165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40FA60E-AD28-400B-8AC7-7BBFB314149D}"/>
              </a:ext>
            </a:extLst>
          </p:cNvPr>
          <p:cNvSpPr>
            <a:spLocks noGrp="1"/>
          </p:cNvSpPr>
          <p:nvPr>
            <p:ph type="body" sz="quarter" idx="10"/>
          </p:nvPr>
        </p:nvSpPr>
        <p:spPr>
          <a:xfrm>
            <a:off x="269240" y="1955308"/>
            <a:ext cx="11107597" cy="3412857"/>
          </a:xfrm>
        </p:spPr>
        <p:txBody>
          <a:bodyPr/>
          <a:lstStyle/>
          <a:p>
            <a:pPr>
              <a:lnSpc>
                <a:spcPts val="4800"/>
              </a:lnSpc>
            </a:pPr>
            <a:r>
              <a:rPr lang="en-US" sz="2600" dirty="0">
                <a:solidFill>
                  <a:schemeClr val="bg1"/>
                </a:solidFill>
              </a:rPr>
              <a:t>Xamarin Forms apps need 4 components to use Dependency Service</a:t>
            </a:r>
          </a:p>
          <a:p>
            <a:pPr lvl="2">
              <a:lnSpc>
                <a:spcPct val="200000"/>
              </a:lnSpc>
              <a:buFont typeface="Courier New" panose="02070309020205020404" pitchFamily="49" charset="0"/>
              <a:buChar char="o"/>
            </a:pPr>
            <a:r>
              <a:rPr lang="en-US" sz="2000" dirty="0">
                <a:solidFill>
                  <a:schemeClr val="bg1"/>
                </a:solidFill>
              </a:rPr>
              <a:t>Interface</a:t>
            </a:r>
          </a:p>
          <a:p>
            <a:pPr lvl="2">
              <a:lnSpc>
                <a:spcPct val="200000"/>
              </a:lnSpc>
              <a:buFont typeface="Courier New" panose="02070309020205020404" pitchFamily="49" charset="0"/>
              <a:buChar char="o"/>
            </a:pPr>
            <a:r>
              <a:rPr lang="en-US" sz="2000" dirty="0">
                <a:solidFill>
                  <a:schemeClr val="bg1"/>
                </a:solidFill>
              </a:rPr>
              <a:t>Implementation Per Platform</a:t>
            </a:r>
          </a:p>
          <a:p>
            <a:pPr lvl="2">
              <a:lnSpc>
                <a:spcPct val="200000"/>
              </a:lnSpc>
              <a:buFont typeface="Courier New" panose="02070309020205020404" pitchFamily="49" charset="0"/>
              <a:buChar char="o"/>
            </a:pPr>
            <a:r>
              <a:rPr lang="en-US" sz="2000" dirty="0">
                <a:solidFill>
                  <a:schemeClr val="bg1"/>
                </a:solidFill>
              </a:rPr>
              <a:t>Registration</a:t>
            </a:r>
          </a:p>
          <a:p>
            <a:pPr lvl="2">
              <a:lnSpc>
                <a:spcPct val="200000"/>
              </a:lnSpc>
              <a:buFont typeface="Courier New" panose="02070309020205020404" pitchFamily="49" charset="0"/>
              <a:buChar char="o"/>
            </a:pPr>
            <a:r>
              <a:rPr lang="en-US" sz="2000" dirty="0">
                <a:solidFill>
                  <a:schemeClr val="bg1"/>
                </a:solidFill>
              </a:rPr>
              <a:t>Call to Dependency Servic</a:t>
            </a:r>
            <a:r>
              <a:rPr lang="en-US" sz="1800" dirty="0">
                <a:solidFill>
                  <a:schemeClr val="bg1"/>
                </a:solidFill>
              </a:rPr>
              <a:t>e</a:t>
            </a:r>
            <a:endParaRPr lang="en-US" sz="1600" dirty="0"/>
          </a:p>
        </p:txBody>
      </p:sp>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269240" y="582196"/>
            <a:ext cx="11655840" cy="899665"/>
          </a:xfrm>
        </p:spPr>
        <p:txBody>
          <a:bodyPr/>
          <a:lstStyle/>
          <a:p>
            <a:r>
              <a:rPr lang="en-US" dirty="0">
                <a:solidFill>
                  <a:schemeClr val="bg1"/>
                </a:solidFill>
              </a:rPr>
              <a:t>Using Dependency Service</a:t>
            </a:r>
          </a:p>
        </p:txBody>
      </p:sp>
    </p:spTree>
    <p:extLst>
      <p:ext uri="{BB962C8B-B14F-4D97-AF65-F5344CB8AC3E}">
        <p14:creationId xmlns:p14="http://schemas.microsoft.com/office/powerpoint/2010/main" val="2435334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Dependency Service</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249117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lambda-class.com/img/Artboard8.png">
            <a:extLst>
              <a:ext uri="{FF2B5EF4-FFF2-40B4-BE49-F238E27FC236}">
                <a16:creationId xmlns:a16="http://schemas.microsoft.com/office/drawing/2014/main" id="{F4160157-AA63-4F10-81CA-858891B66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188"/>
            <a:ext cx="12192000" cy="665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0754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19" y="617766"/>
            <a:ext cx="9977257" cy="807883"/>
          </a:xfrm>
        </p:spPr>
        <p:txBody>
          <a:bodyPr/>
          <a:lstStyle/>
          <a:p>
            <a:r>
              <a:rPr lang="en-US" dirty="0">
                <a:solidFill>
                  <a:schemeClr val="bg1"/>
                </a:solidFill>
              </a:rPr>
              <a:t>Xamarin Forms Custom Renderer</a:t>
            </a:r>
          </a:p>
        </p:txBody>
      </p:sp>
      <p:sp>
        <p:nvSpPr>
          <p:cNvPr id="3" name="Text Placeholder 4">
            <a:extLst>
              <a:ext uri="{FF2B5EF4-FFF2-40B4-BE49-F238E27FC236}">
                <a16:creationId xmlns:a16="http://schemas.microsoft.com/office/drawing/2014/main" id="{13F3FBB5-BB76-4C7D-9577-A1E7B3C35237}"/>
              </a:ext>
            </a:extLst>
          </p:cNvPr>
          <p:cNvSpPr txBox="1">
            <a:spLocks/>
          </p:cNvSpPr>
          <p:nvPr/>
        </p:nvSpPr>
        <p:spPr>
          <a:xfrm>
            <a:off x="400120" y="2023990"/>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3000" dirty="0">
                <a:solidFill>
                  <a:schemeClr val="bg1"/>
                </a:solidFill>
              </a:rPr>
              <a:t>Customizing appearance and behavior of Xamarin Forms controls</a:t>
            </a:r>
          </a:p>
          <a:p>
            <a:pPr marL="560241" indent="-560241">
              <a:lnSpc>
                <a:spcPts val="4800"/>
              </a:lnSpc>
              <a:buFont typeface="Arial" charset="0"/>
              <a:buChar char="•"/>
            </a:pPr>
            <a:r>
              <a:rPr lang="en-US" sz="3000" dirty="0">
                <a:solidFill>
                  <a:schemeClr val="bg1"/>
                </a:solidFill>
              </a:rPr>
              <a:t>Small styling changes or sophisticated platform-specific layout and behavior customization</a:t>
            </a:r>
          </a:p>
          <a:p>
            <a:pPr marL="560241" indent="-560241">
              <a:lnSpc>
                <a:spcPts val="4800"/>
              </a:lnSpc>
              <a:buFont typeface="Arial" charset="0"/>
              <a:buChar char="•"/>
            </a:pPr>
            <a:r>
              <a:rPr lang="en-US" sz="3000" dirty="0">
                <a:solidFill>
                  <a:schemeClr val="bg1"/>
                </a:solidFill>
              </a:rPr>
              <a:t>Why custom renderers are required? </a:t>
            </a:r>
          </a:p>
        </p:txBody>
      </p:sp>
    </p:spTree>
    <p:extLst>
      <p:ext uri="{BB962C8B-B14F-4D97-AF65-F5344CB8AC3E}">
        <p14:creationId xmlns:p14="http://schemas.microsoft.com/office/powerpoint/2010/main" val="27334337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rot="5400000">
            <a:off x="5371415" y="2813738"/>
            <a:ext cx="1753968"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a:t>
            </a:r>
          </a:p>
        </p:txBody>
      </p:sp>
      <p:sp>
        <p:nvSpPr>
          <p:cNvPr id="5" name="Title 1">
            <a:extLst>
              <a:ext uri="{FF2B5EF4-FFF2-40B4-BE49-F238E27FC236}">
                <a16:creationId xmlns:a16="http://schemas.microsoft.com/office/drawing/2014/main" id="{B05AF58F-5276-4787-9513-40584521E619}"/>
              </a:ext>
            </a:extLst>
          </p:cNvPr>
          <p:cNvSpPr txBox="1">
            <a:spLocks/>
          </p:cNvSpPr>
          <p:nvPr/>
        </p:nvSpPr>
        <p:spPr>
          <a:xfrm>
            <a:off x="1318063" y="1545800"/>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Creating Custom Renderer</a:t>
            </a:r>
          </a:p>
        </p:txBody>
      </p:sp>
      <p:sp>
        <p:nvSpPr>
          <p:cNvPr id="6" name="Title 1">
            <a:extLst>
              <a:ext uri="{FF2B5EF4-FFF2-40B4-BE49-F238E27FC236}">
                <a16:creationId xmlns:a16="http://schemas.microsoft.com/office/drawing/2014/main" id="{1FF23A42-04B3-4F51-BC3F-505DEED92377}"/>
              </a:ext>
            </a:extLst>
          </p:cNvPr>
          <p:cNvSpPr txBox="1">
            <a:spLocks/>
          </p:cNvSpPr>
          <p:nvPr/>
        </p:nvSpPr>
        <p:spPr>
          <a:xfrm>
            <a:off x="1318064" y="3934257"/>
            <a:ext cx="9860672"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rPr>
              <a:t>Let’ Builds an App</a:t>
            </a:r>
          </a:p>
        </p:txBody>
      </p:sp>
    </p:spTree>
    <p:extLst>
      <p:ext uri="{BB962C8B-B14F-4D97-AF65-F5344CB8AC3E}">
        <p14:creationId xmlns:p14="http://schemas.microsoft.com/office/powerpoint/2010/main" val="1796544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419660" y="1572993"/>
            <a:ext cx="11213540" cy="451908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0241" indent="-560241">
              <a:lnSpc>
                <a:spcPts val="4800"/>
              </a:lnSpc>
              <a:buFont typeface="Arial" charset="0"/>
              <a:buChar char="•"/>
            </a:pPr>
            <a:r>
              <a:rPr lang="en-US" sz="2800" dirty="0">
                <a:solidFill>
                  <a:schemeClr val="bg1"/>
                </a:solidFill>
              </a:rPr>
              <a:t>What is custom control?</a:t>
            </a:r>
          </a:p>
          <a:p>
            <a:pPr marL="1008434" lvl="2" indent="-560241">
              <a:lnSpc>
                <a:spcPct val="200000"/>
              </a:lnSpc>
              <a:buFont typeface="Courier New" panose="02070309020205020404" pitchFamily="49" charset="0"/>
              <a:buChar char="o"/>
            </a:pPr>
            <a:r>
              <a:rPr lang="en-US" sz="1600" dirty="0">
                <a:solidFill>
                  <a:schemeClr val="bg1"/>
                </a:solidFill>
              </a:rPr>
              <a:t>A customized view that meets </a:t>
            </a:r>
            <a:r>
              <a:rPr lang="en-US" sz="1600">
                <a:solidFill>
                  <a:schemeClr val="bg1"/>
                </a:solidFill>
              </a:rPr>
              <a:t>custom requirements.</a:t>
            </a:r>
            <a:r>
              <a:rPr lang="en-US" sz="840">
                <a:solidFill>
                  <a:schemeClr val="bg1"/>
                </a:solidFill>
              </a:rPr>
              <a:t> </a:t>
            </a:r>
            <a:endParaRPr lang="en-US" sz="840" dirty="0">
              <a:solidFill>
                <a:schemeClr val="bg1"/>
              </a:solidFill>
            </a:endParaRPr>
          </a:p>
          <a:p>
            <a:pPr marL="560241" indent="-560241">
              <a:lnSpc>
                <a:spcPts val="4800"/>
              </a:lnSpc>
              <a:buFont typeface="Arial" charset="0"/>
              <a:buChar char="•"/>
            </a:pPr>
            <a:r>
              <a:rPr lang="en-US" sz="2800" dirty="0">
                <a:solidFill>
                  <a:schemeClr val="bg1"/>
                </a:solidFill>
              </a:rPr>
              <a:t>Why custom control?</a:t>
            </a:r>
          </a:p>
          <a:p>
            <a:pPr marL="1008434" lvl="2" indent="-560241">
              <a:lnSpc>
                <a:spcPct val="200000"/>
              </a:lnSpc>
              <a:buFont typeface="Courier New" panose="02070309020205020404" pitchFamily="49" charset="0"/>
              <a:buChar char="o"/>
            </a:pPr>
            <a:r>
              <a:rPr lang="en-US" sz="1600" dirty="0" err="1">
                <a:solidFill>
                  <a:schemeClr val="bg1"/>
                </a:solidFill>
              </a:rPr>
              <a:t>Maximise</a:t>
            </a:r>
            <a:r>
              <a:rPr lang="en-US" sz="1600" dirty="0">
                <a:solidFill>
                  <a:schemeClr val="bg1"/>
                </a:solidFill>
              </a:rPr>
              <a:t> code sharing</a:t>
            </a:r>
          </a:p>
          <a:p>
            <a:pPr marL="1008434" lvl="2" indent="-560241">
              <a:lnSpc>
                <a:spcPct val="200000"/>
              </a:lnSpc>
              <a:buFont typeface="Courier New" panose="02070309020205020404" pitchFamily="49" charset="0"/>
              <a:buChar char="o"/>
            </a:pPr>
            <a:r>
              <a:rPr lang="en-US" sz="1600" dirty="0" err="1">
                <a:solidFill>
                  <a:schemeClr val="bg1"/>
                </a:solidFill>
              </a:rPr>
              <a:t>Minimise</a:t>
            </a:r>
            <a:r>
              <a:rPr lang="en-US" sz="1600" dirty="0">
                <a:solidFill>
                  <a:schemeClr val="bg1"/>
                </a:solidFill>
              </a:rPr>
              <a:t> code duplication</a:t>
            </a:r>
            <a:endParaRPr lang="en-US" sz="840" dirty="0">
              <a:solidFill>
                <a:schemeClr val="bg1"/>
              </a:solidFill>
            </a:endParaRPr>
          </a:p>
          <a:p>
            <a:pPr marL="796787" lvl="1" indent="-560241">
              <a:lnSpc>
                <a:spcPts val="4800"/>
              </a:lnSpc>
              <a:buFont typeface="Arial" charset="0"/>
              <a:buChar char="•"/>
            </a:pPr>
            <a:endParaRPr lang="en-US" sz="1232" dirty="0">
              <a:solidFill>
                <a:schemeClr val="bg1"/>
              </a:solidFill>
            </a:endParaRPr>
          </a:p>
        </p:txBody>
      </p:sp>
      <p:pic>
        <p:nvPicPr>
          <p:cNvPr id="4" name="Picture 2" descr="https://cdn.lynda.com/course/724793/724793-636746747102825788-16x9.jpg">
            <a:extLst>
              <a:ext uri="{FF2B5EF4-FFF2-40B4-BE49-F238E27FC236}">
                <a16:creationId xmlns:a16="http://schemas.microsoft.com/office/drawing/2014/main" id="{C6A097C3-4E43-4616-98DF-1E4492157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174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docs.microsoft.com/en-us/xamarin/xamarin-forms/app-fundamentals/custom-renderer/view-images/view-classes.png">
            <a:extLst>
              <a:ext uri="{FF2B5EF4-FFF2-40B4-BE49-F238E27FC236}">
                <a16:creationId xmlns:a16="http://schemas.microsoft.com/office/drawing/2014/main" id="{E04E1652-42B1-4B96-B7B0-F36701FF9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123" y="2420268"/>
            <a:ext cx="7758177" cy="35915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ACAAEF-150F-4794-8D02-2EEC8FF672E1}"/>
              </a:ext>
            </a:extLst>
          </p:cNvPr>
          <p:cNvSpPr>
            <a:spLocks noGrp="1"/>
          </p:cNvSpPr>
          <p:nvPr>
            <p:ph type="title"/>
          </p:nvPr>
        </p:nvSpPr>
        <p:spPr>
          <a:xfrm>
            <a:off x="400120" y="351066"/>
            <a:ext cx="7361648" cy="807883"/>
          </a:xfrm>
        </p:spPr>
        <p:txBody>
          <a:bodyPr/>
          <a:lstStyle/>
          <a:p>
            <a:r>
              <a:rPr lang="en-US" dirty="0">
                <a:solidFill>
                  <a:schemeClr val="bg1"/>
                </a:solidFill>
              </a:rPr>
              <a:t>Custom Control</a:t>
            </a:r>
          </a:p>
        </p:txBody>
      </p:sp>
      <p:sp>
        <p:nvSpPr>
          <p:cNvPr id="3" name="Text Placeholder 4">
            <a:extLst>
              <a:ext uri="{FF2B5EF4-FFF2-40B4-BE49-F238E27FC236}">
                <a16:creationId xmlns:a16="http://schemas.microsoft.com/office/drawing/2014/main" id="{CB009F0C-193D-4F53-9ACD-7AC228D66064}"/>
              </a:ext>
            </a:extLst>
          </p:cNvPr>
          <p:cNvSpPr txBox="1">
            <a:spLocks/>
          </p:cNvSpPr>
          <p:nvPr/>
        </p:nvSpPr>
        <p:spPr>
          <a:xfrm>
            <a:off x="538343" y="2472813"/>
            <a:ext cx="4003484" cy="277572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ts val="4800"/>
              </a:lnSpc>
              <a:buNone/>
            </a:pPr>
            <a:r>
              <a:rPr lang="en-US" sz="2800" dirty="0">
                <a:solidFill>
                  <a:schemeClr val="bg1"/>
                </a:solidFill>
                <a:latin typeface="+mn-lt"/>
              </a:rPr>
              <a:t>Why custom control?</a:t>
            </a:r>
          </a:p>
          <a:p>
            <a:pPr lvl="1">
              <a:lnSpc>
                <a:spcPct val="200000"/>
              </a:lnSpc>
            </a:pPr>
            <a:r>
              <a:rPr lang="en-US" sz="1800" dirty="0" err="1">
                <a:solidFill>
                  <a:schemeClr val="bg1"/>
                </a:solidFill>
                <a:latin typeface="+mn-lt"/>
              </a:rPr>
              <a:t>Maximise</a:t>
            </a:r>
            <a:r>
              <a:rPr lang="en-US" sz="1800" dirty="0">
                <a:solidFill>
                  <a:schemeClr val="bg1"/>
                </a:solidFill>
                <a:latin typeface="+mn-lt"/>
              </a:rPr>
              <a:t> code sharing</a:t>
            </a:r>
          </a:p>
          <a:p>
            <a:pPr lvl="1">
              <a:lnSpc>
                <a:spcPct val="200000"/>
              </a:lnSpc>
            </a:pPr>
            <a:r>
              <a:rPr lang="en-US" sz="1800" dirty="0" err="1">
                <a:solidFill>
                  <a:schemeClr val="bg1"/>
                </a:solidFill>
                <a:latin typeface="+mn-lt"/>
              </a:rPr>
              <a:t>Minimise</a:t>
            </a:r>
            <a:r>
              <a:rPr lang="en-US" sz="1800" dirty="0">
                <a:solidFill>
                  <a:schemeClr val="bg1"/>
                </a:solidFill>
                <a:latin typeface="+mn-lt"/>
              </a:rPr>
              <a:t> code duplication</a:t>
            </a:r>
          </a:p>
          <a:p>
            <a:pPr marL="796787" lvl="1" indent="-560241">
              <a:lnSpc>
                <a:spcPts val="4800"/>
              </a:lnSpc>
              <a:buFont typeface="Arial" charset="0"/>
              <a:buChar char="•"/>
            </a:pPr>
            <a:endParaRPr lang="en-US" sz="1200" dirty="0">
              <a:solidFill>
                <a:schemeClr val="bg1"/>
              </a:solidFill>
            </a:endParaRPr>
          </a:p>
        </p:txBody>
      </p:sp>
      <p:sp>
        <p:nvSpPr>
          <p:cNvPr id="7" name="Text Placeholder 4">
            <a:extLst>
              <a:ext uri="{FF2B5EF4-FFF2-40B4-BE49-F238E27FC236}">
                <a16:creationId xmlns:a16="http://schemas.microsoft.com/office/drawing/2014/main" id="{4F8EEFA8-0DCA-4BE5-84B6-2B55965DC176}"/>
              </a:ext>
            </a:extLst>
          </p:cNvPr>
          <p:cNvSpPr txBox="1">
            <a:spLocks/>
          </p:cNvSpPr>
          <p:nvPr/>
        </p:nvSpPr>
        <p:spPr>
          <a:xfrm>
            <a:off x="74476" y="1196157"/>
            <a:ext cx="9579887" cy="80579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48193" lvl="2" indent="0">
              <a:lnSpc>
                <a:spcPct val="200000"/>
              </a:lnSpc>
              <a:buNone/>
            </a:pPr>
            <a:r>
              <a:rPr lang="en-US" sz="2800" dirty="0">
                <a:solidFill>
                  <a:schemeClr val="bg1"/>
                </a:solidFill>
              </a:rPr>
              <a:t>A customized view that meets custom requirements</a:t>
            </a:r>
            <a:r>
              <a:rPr lang="en-US" sz="2000" dirty="0">
                <a:solidFill>
                  <a:schemeClr val="bg1"/>
                </a:solidFill>
              </a:rPr>
              <a:t>.</a:t>
            </a:r>
            <a:r>
              <a:rPr lang="en-US" sz="1000" dirty="0">
                <a:solidFill>
                  <a:schemeClr val="bg1"/>
                </a:solidFill>
              </a:rPr>
              <a:t> </a:t>
            </a:r>
            <a:endParaRPr lang="en-US" sz="3600" dirty="0">
              <a:solidFill>
                <a:schemeClr val="bg1"/>
              </a:solidFill>
            </a:endParaRPr>
          </a:p>
        </p:txBody>
      </p:sp>
    </p:spTree>
    <p:extLst>
      <p:ext uri="{BB962C8B-B14F-4D97-AF65-F5344CB8AC3E}">
        <p14:creationId xmlns:p14="http://schemas.microsoft.com/office/powerpoint/2010/main" val="23173386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5AF58F-5276-4787-9513-40584521E619}"/>
              </a:ext>
            </a:extLst>
          </p:cNvPr>
          <p:cNvSpPr txBox="1">
            <a:spLocks/>
          </p:cNvSpPr>
          <p:nvPr/>
        </p:nvSpPr>
        <p:spPr>
          <a:xfrm>
            <a:off x="0" y="2618263"/>
            <a:ext cx="12192000" cy="925727"/>
          </a:xfrm>
          <a:prstGeom prst="rect">
            <a:avLst/>
          </a:prstGeom>
          <a:scene3d>
            <a:camera prst="orthographicFront">
              <a:rot lat="540000" lon="0" rev="0"/>
            </a:camera>
            <a:lightRig rig="threePt" dir="t"/>
          </a:scene3d>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dirty="0">
                <a:solidFill>
                  <a:schemeClr val="bg1"/>
                </a:solidFill>
                <a:sym typeface="Wingdings" panose="05000000000000000000" pitchFamily="2" charset="2"/>
              </a:rPr>
              <a:t> </a:t>
            </a:r>
            <a:r>
              <a:rPr lang="en-US" sz="6000" dirty="0">
                <a:solidFill>
                  <a:schemeClr val="bg1"/>
                </a:solidFill>
              </a:rPr>
              <a:t>Let’s create a Custom Control</a:t>
            </a:r>
          </a:p>
        </p:txBody>
      </p:sp>
    </p:spTree>
    <p:extLst>
      <p:ext uri="{BB962C8B-B14F-4D97-AF65-F5344CB8AC3E}">
        <p14:creationId xmlns:p14="http://schemas.microsoft.com/office/powerpoint/2010/main" val="11254213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48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408220" y="4461400"/>
            <a:ext cx="6684523" cy="695703"/>
          </a:xfrm>
          <a:prstGeom prst="rect">
            <a:avLst/>
          </a:prstGeom>
        </p:spPr>
        <p:txBody>
          <a:bodyPr wrap="square">
            <a:spAutoFit/>
          </a:bodyPr>
          <a:lstStyle/>
          <a:p>
            <a:r>
              <a:rPr lang="en-US" sz="3921" b="1" dirty="0">
                <a:solidFill>
                  <a:schemeClr val="bg1"/>
                </a:solidFill>
                <a:latin typeface="Segoe UI" panose="020B0502040204020203" pitchFamily="34" charset="0"/>
                <a:ea typeface=""/>
                <a:cs typeface="Segoe UI" panose="020B0502040204020203"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373159" y="5179706"/>
            <a:ext cx="7833321" cy="237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4" name="Group 13">
            <a:extLst>
              <a:ext uri="{FF2B5EF4-FFF2-40B4-BE49-F238E27FC236}">
                <a16:creationId xmlns:a16="http://schemas.microsoft.com/office/drawing/2014/main" id="{44F037B0-B890-4302-B59A-A55913B7B97E}"/>
              </a:ext>
            </a:extLst>
          </p:cNvPr>
          <p:cNvGrpSpPr/>
          <p:nvPr/>
        </p:nvGrpSpPr>
        <p:grpSpPr>
          <a:xfrm>
            <a:off x="3413800" y="5409528"/>
            <a:ext cx="7833320" cy="736870"/>
            <a:chOff x="1735136" y="5935662"/>
            <a:chExt cx="9732965" cy="751647"/>
          </a:xfrm>
        </p:grpSpPr>
        <p:sp>
          <p:nvSpPr>
            <p:cNvPr id="15" name="TextBox 14">
              <a:extLst>
                <a:ext uri="{FF2B5EF4-FFF2-40B4-BE49-F238E27FC236}">
                  <a16:creationId xmlns:a16="http://schemas.microsoft.com/office/drawing/2014/main" id="{22AB4784-DA72-41A8-AF11-E4D4EE7F5337}"/>
                </a:ext>
              </a:extLst>
            </p:cNvPr>
            <p:cNvSpPr txBox="1"/>
            <p:nvPr/>
          </p:nvSpPr>
          <p:spPr>
            <a:xfrm>
              <a:off x="1735136" y="5935662"/>
              <a:ext cx="3444266" cy="404732"/>
            </a:xfrm>
            <a:prstGeom prst="rect">
              <a:avLst/>
            </a:prstGeom>
            <a:noFill/>
          </p:spPr>
          <p:txBody>
            <a:bodyPr wrap="square" rtlCol="0">
              <a:spAutoFit/>
            </a:bodyPr>
            <a:lstStyle/>
            <a:p>
              <a:pPr>
                <a:lnSpc>
                  <a:spcPct val="130000"/>
                </a:lnSpc>
              </a:pPr>
              <a:r>
                <a:rPr lang="en-US" sz="1700" dirty="0">
                  <a:solidFill>
                    <a:schemeClr val="tx2"/>
                  </a:solidFill>
                  <a:latin typeface="+mj-lt"/>
                  <a:cs typeface="Arial"/>
                  <a:hlinkClick r:id="rId4"/>
                </a:rPr>
                <a:t>cnharishkrish@gmail.com</a:t>
              </a:r>
              <a:r>
                <a:rPr lang="en-US" sz="1700" dirty="0">
                  <a:solidFill>
                    <a:schemeClr val="tx2"/>
                  </a:solidFill>
                  <a:latin typeface="+mj-lt"/>
                  <a:cs typeface="Arial"/>
                </a:rPr>
                <a:t> </a:t>
              </a:r>
            </a:p>
          </p:txBody>
        </p:sp>
        <p:sp>
          <p:nvSpPr>
            <p:cNvPr id="16" name="TextBox 15">
              <a:extLst>
                <a:ext uri="{FF2B5EF4-FFF2-40B4-BE49-F238E27FC236}">
                  <a16:creationId xmlns:a16="http://schemas.microsoft.com/office/drawing/2014/main" id="{27D2E60E-A722-4909-8A7F-B80B6DC498FC}"/>
                </a:ext>
              </a:extLst>
            </p:cNvPr>
            <p:cNvSpPr txBox="1"/>
            <p:nvPr/>
          </p:nvSpPr>
          <p:spPr>
            <a:xfrm>
              <a:off x="5179404" y="5935664"/>
              <a:ext cx="6288697" cy="751645"/>
            </a:xfrm>
            <a:prstGeom prst="rect">
              <a:avLst/>
            </a:prstGeom>
            <a:noFill/>
          </p:spPr>
          <p:txBody>
            <a:bodyPr wrap="square" rtlCol="0">
              <a:spAutoFit/>
            </a:bodyPr>
            <a:lstStyle/>
            <a:p>
              <a:pPr algn="r">
                <a:lnSpc>
                  <a:spcPct val="130000"/>
                </a:lnSpc>
              </a:pPr>
              <a:r>
                <a:rPr lang="en-US" sz="1700" dirty="0">
                  <a:solidFill>
                    <a:schemeClr val="tx2"/>
                  </a:solidFill>
                  <a:latin typeface="+mj-lt"/>
                  <a:cs typeface="Arial"/>
                  <a:hlinkClick r:id="rId5"/>
                </a:rPr>
                <a:t>https://www.linkedin.com/in/hari-krishnan-304a0272</a:t>
              </a:r>
              <a:r>
                <a:rPr lang="en-US" sz="1700" dirty="0">
                  <a:solidFill>
                    <a:schemeClr val="tx2"/>
                  </a:solidFill>
                  <a:latin typeface="+mj-lt"/>
                  <a:cs typeface="Arial"/>
                </a:rPr>
                <a:t> </a:t>
              </a:r>
            </a:p>
          </p:txBody>
        </p:sp>
      </p:grpSp>
      <p:sp>
        <p:nvSpPr>
          <p:cNvPr id="9" name="TextBox 8">
            <a:extLst>
              <a:ext uri="{FF2B5EF4-FFF2-40B4-BE49-F238E27FC236}">
                <a16:creationId xmlns:a16="http://schemas.microsoft.com/office/drawing/2014/main" id="{63131893-7A8C-4DAF-A527-25255EB13FD6}"/>
              </a:ext>
            </a:extLst>
          </p:cNvPr>
          <p:cNvSpPr txBox="1"/>
          <p:nvPr/>
        </p:nvSpPr>
        <p:spPr>
          <a:xfrm>
            <a:off x="3413799" y="5762654"/>
            <a:ext cx="2772029" cy="396775"/>
          </a:xfrm>
          <a:prstGeom prst="rect">
            <a:avLst/>
          </a:prstGeom>
          <a:noFill/>
        </p:spPr>
        <p:txBody>
          <a:bodyPr wrap="square" rtlCol="0">
            <a:spAutoFit/>
          </a:bodyPr>
          <a:lstStyle/>
          <a:p>
            <a:pPr>
              <a:lnSpc>
                <a:spcPct val="130000"/>
              </a:lnSpc>
            </a:pPr>
            <a:r>
              <a:rPr lang="en-US" sz="1700" dirty="0">
                <a:solidFill>
                  <a:schemeClr val="bg1"/>
                </a:solidFill>
                <a:hlinkClick r:id="rId6"/>
              </a:rPr>
              <a:t>cn_harikrishnan</a:t>
            </a:r>
            <a:r>
              <a:rPr lang="en-US" sz="1700" dirty="0">
                <a:solidFill>
                  <a:schemeClr val="tx2"/>
                </a:solidFill>
                <a:latin typeface="+mj-lt"/>
                <a:cs typeface="Arial"/>
              </a:rPr>
              <a:t> </a:t>
            </a:r>
          </a:p>
        </p:txBody>
      </p:sp>
      <p:sp>
        <p:nvSpPr>
          <p:cNvPr id="2" name="AutoShape 8" descr="Image result for email icon">
            <a:extLst>
              <a:ext uri="{FF2B5EF4-FFF2-40B4-BE49-F238E27FC236}">
                <a16:creationId xmlns:a16="http://schemas.microsoft.com/office/drawing/2014/main" id="{E110652C-6098-44AE-A988-DE105313BD74}"/>
              </a:ext>
            </a:extLst>
          </p:cNvPr>
          <p:cNvSpPr>
            <a:spLocks noChangeAspect="1" noChangeArrowheads="1"/>
          </p:cNvSpPr>
          <p:nvPr/>
        </p:nvSpPr>
        <p:spPr bwMode="auto">
          <a:xfrm>
            <a:off x="554736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2343956" y="787023"/>
            <a:ext cx="877824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chemeClr val="bg1"/>
                </a:solidFill>
              </a:rPr>
              <a:t>Thank you </a:t>
            </a:r>
            <a:r>
              <a:rPr lang="en-US" sz="7646" spc="0" dirty="0">
                <a:solidFill>
                  <a:schemeClr val="bg1"/>
                </a:solidFill>
                <a:sym typeface="Wingdings" panose="05000000000000000000" pitchFamily="2" charset="2"/>
              </a:rPr>
              <a:t></a:t>
            </a:r>
          </a:p>
          <a:p>
            <a:pPr algn="ctr" defTabSz="914367">
              <a:lnSpc>
                <a:spcPct val="60000"/>
              </a:lnSpc>
              <a:buClr>
                <a:srgbClr val="FFFFFF"/>
              </a:buClr>
              <a:buSzPct val="90000"/>
            </a:pPr>
            <a:endParaRPr lang="en-IN" sz="7646" spc="0" dirty="0">
              <a:solidFill>
                <a:schemeClr val="bg1"/>
              </a:solidFill>
              <a:latin typeface="+mn-lt"/>
              <a:sym typeface="Wingdings" panose="05000000000000000000" pitchFamily="2" charset="2"/>
            </a:endParaRPr>
          </a:p>
          <a:p>
            <a:pPr algn="ctr" defTabSz="914367">
              <a:lnSpc>
                <a:spcPct val="60000"/>
              </a:lnSpc>
              <a:buClr>
                <a:srgbClr val="FFFFFF"/>
              </a:buClr>
              <a:buSzPct val="90000"/>
            </a:pPr>
            <a:r>
              <a:rPr lang="en-IN" sz="6000" spc="0" dirty="0">
                <a:solidFill>
                  <a:schemeClr val="bg1"/>
                </a:solidFill>
                <a:sym typeface="Wingdings" panose="05000000000000000000" pitchFamily="2" charset="2"/>
              </a:rPr>
              <a:t>Any Queries?</a:t>
            </a:r>
            <a:endParaRPr lang="en-US" sz="6000" spc="0" dirty="0">
              <a:solidFill>
                <a:schemeClr val="bg1"/>
              </a:solidFill>
            </a:endParaRP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870715"/>
            <a:ext cx="11213540" cy="4519081"/>
          </a:xfrm>
        </p:spPr>
        <p:txBody>
          <a:bodyPr/>
          <a:lstStyle/>
          <a:p>
            <a:pPr marL="560241" indent="-560241">
              <a:lnSpc>
                <a:spcPts val="4800"/>
              </a:lnSpc>
              <a:buFont typeface="Arial" charset="0"/>
              <a:buChar char="•"/>
            </a:pPr>
            <a:r>
              <a:rPr lang="en-US" sz="4000" dirty="0">
                <a:solidFill>
                  <a:schemeClr val="bg1"/>
                </a:solidFill>
              </a:rPr>
              <a:t>What is Xamarin?</a:t>
            </a:r>
          </a:p>
          <a:p>
            <a:pPr marL="560241" indent="-560241">
              <a:lnSpc>
                <a:spcPts val="4800"/>
              </a:lnSpc>
              <a:buFont typeface="Arial" charset="0"/>
              <a:buChar char="•"/>
            </a:pPr>
            <a:r>
              <a:rPr lang="en-US" sz="4000" dirty="0">
                <a:solidFill>
                  <a:schemeClr val="bg1"/>
                </a:solidFill>
              </a:rPr>
              <a:t>Why Xamarin?</a:t>
            </a:r>
          </a:p>
          <a:p>
            <a:pPr marL="560241" indent="-560241">
              <a:lnSpc>
                <a:spcPts val="4800"/>
              </a:lnSpc>
              <a:buFont typeface="Arial" charset="0"/>
              <a:buChar char="•"/>
            </a:pPr>
            <a:r>
              <a:rPr lang="en-US" sz="4000" dirty="0">
                <a:solidFill>
                  <a:schemeClr val="bg1"/>
                </a:solidFill>
              </a:rPr>
              <a:t>Data Binding</a:t>
            </a:r>
          </a:p>
          <a:p>
            <a:pPr marL="560241" indent="-560241">
              <a:lnSpc>
                <a:spcPts val="4800"/>
              </a:lnSpc>
              <a:buFont typeface="Arial" charset="0"/>
              <a:buChar char="•"/>
            </a:pPr>
            <a:r>
              <a:rPr lang="en-US" dirty="0">
                <a:solidFill>
                  <a:schemeClr val="bg1"/>
                </a:solidFill>
              </a:rPr>
              <a:t>Dependency Service</a:t>
            </a:r>
          </a:p>
          <a:p>
            <a:pPr marL="560241" indent="-560241">
              <a:lnSpc>
                <a:spcPts val="4800"/>
              </a:lnSpc>
              <a:buFont typeface="Arial" charset="0"/>
              <a:buChar char="•"/>
            </a:pPr>
            <a:r>
              <a:rPr lang="en-US" sz="4000" dirty="0">
                <a:solidFill>
                  <a:schemeClr val="bg1"/>
                </a:solidFill>
              </a:rPr>
              <a:t>Custom Renderers</a:t>
            </a:r>
          </a:p>
          <a:p>
            <a:pPr marL="560241" indent="-560241">
              <a:lnSpc>
                <a:spcPts val="4800"/>
              </a:lnSpc>
              <a:buFont typeface="Arial" charset="0"/>
              <a:buChar char="•"/>
            </a:pPr>
            <a:r>
              <a:rPr lang="en-US" sz="4000" dirty="0">
                <a:solidFill>
                  <a:schemeClr val="bg1"/>
                </a:solidFill>
              </a:rPr>
              <a:t>Custom Control</a:t>
            </a:r>
          </a:p>
        </p:txBody>
      </p:sp>
      <p:sp>
        <p:nvSpPr>
          <p:cNvPr id="2" name="Title 1"/>
          <p:cNvSpPr>
            <a:spLocks noGrp="1"/>
          </p:cNvSpPr>
          <p:nvPr>
            <p:ph type="title"/>
          </p:nvPr>
        </p:nvSpPr>
        <p:spPr>
          <a:xfrm>
            <a:off x="4667693" y="396942"/>
            <a:ext cx="7642652" cy="899665"/>
          </a:xfrm>
        </p:spPr>
        <p:txBody>
          <a:bodyPr/>
          <a:lstStyle/>
          <a:p>
            <a:r>
              <a:rPr lang="en-US" sz="5600" b="1" dirty="0">
                <a:solidFill>
                  <a:schemeClr val="bg2">
                    <a:lumMod val="50000"/>
                  </a:schemeClr>
                </a:solidFill>
                <a:latin typeface="Arial" panose="020B0604020202020204" pitchFamily="34" charset="0"/>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0" y="289511"/>
            <a:ext cx="4248033" cy="113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30" y="2017986"/>
            <a:ext cx="5139869" cy="3031599"/>
          </a:xfrm>
          <a:prstGeom prst="rect">
            <a:avLst/>
          </a:prstGeom>
          <a:noFill/>
        </p:spPr>
        <p:txBody>
          <a:bodyPr wrap="none" lIns="182880" tIns="146304" rIns="182880" bIns="146304" rtlCol="0">
            <a:spAutoFit/>
          </a:bodyPr>
          <a:lstStyle/>
          <a:p>
            <a:pPr algn="ctr">
              <a:lnSpc>
                <a:spcPct val="90000"/>
              </a:lnSpc>
              <a:spcAft>
                <a:spcPts val="600"/>
              </a:spcAft>
            </a:pPr>
            <a:r>
              <a:rPr lang="en-IN" sz="9600" dirty="0">
                <a:solidFill>
                  <a:schemeClr val="bg1"/>
                </a:solidFill>
                <a:latin typeface="+mj-lt"/>
              </a:rPr>
              <a:t>Why </a:t>
            </a:r>
          </a:p>
          <a:p>
            <a:pPr algn="ctr">
              <a:lnSpc>
                <a:spcPct val="90000"/>
              </a:lnSpc>
              <a:spcAft>
                <a:spcPts val="600"/>
              </a:spcAft>
            </a:pPr>
            <a:r>
              <a:rPr lang="en-IN" sz="9600" dirty="0">
                <a:solidFill>
                  <a:schemeClr val="bg1"/>
                </a:solidFill>
                <a:latin typeface="+mj-lt"/>
              </a:rPr>
              <a:t>Xamarin?</a:t>
            </a:r>
            <a:endParaRPr lang="en-US" sz="9600" dirty="0" err="1">
              <a:solidFill>
                <a:schemeClr val="bg1"/>
              </a:solidFill>
              <a:latin typeface="+mj-lt"/>
            </a:endParaRPr>
          </a:p>
        </p:txBody>
      </p:sp>
    </p:spTree>
    <p:extLst>
      <p:ext uri="{BB962C8B-B14F-4D97-AF65-F5344CB8AC3E}">
        <p14:creationId xmlns:p14="http://schemas.microsoft.com/office/powerpoint/2010/main" val="34745731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73AF4BEA-6DED-4FAF-A106-BDBFB4EBE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568" y="283577"/>
            <a:ext cx="6267695" cy="626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descr="Related image">
            <a:extLst>
              <a:ext uri="{FF2B5EF4-FFF2-40B4-BE49-F238E27FC236}">
                <a16:creationId xmlns:a16="http://schemas.microsoft.com/office/drawing/2014/main" id="{5E863CF0-ED80-40B6-BF1F-784294E18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0"/>
            <a:ext cx="7031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5454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90364" y="5283838"/>
            <a:ext cx="8813594" cy="1123225"/>
          </a:xfrm>
        </p:spPr>
        <p:txBody>
          <a:bodyPr/>
          <a:lstStyle/>
          <a:p>
            <a:pPr marL="0" indent="0" algn="ctr">
              <a:spcAft>
                <a:spcPts val="588"/>
              </a:spcAft>
              <a:buNone/>
            </a:pPr>
            <a:r>
              <a:rPr lang="en-US" sz="2745" dirty="0">
                <a:solidFill>
                  <a:schemeClr val="bg1"/>
                </a:solidFill>
              </a:rPr>
              <a:t>Build native UIs for iOS, Android, and Windows </a:t>
            </a:r>
          </a:p>
          <a:p>
            <a:pPr marL="0" indent="0" algn="ctr">
              <a:spcAft>
                <a:spcPts val="588"/>
              </a:spcAft>
              <a:buNone/>
            </a:pPr>
            <a:r>
              <a:rPr lang="en-US" sz="2745" dirty="0">
                <a:solidFill>
                  <a:schemeClr val="bg1"/>
                </a:solidFill>
              </a:rPr>
              <a:t>from a single, shared C# codebase.</a:t>
            </a:r>
          </a:p>
        </p:txBody>
      </p:sp>
      <p:sp>
        <p:nvSpPr>
          <p:cNvPr id="24" name="Title 23"/>
          <p:cNvSpPr>
            <a:spLocks noGrp="1"/>
          </p:cNvSpPr>
          <p:nvPr>
            <p:ph type="title"/>
          </p:nvPr>
        </p:nvSpPr>
        <p:spPr>
          <a:xfrm>
            <a:off x="270066" y="366651"/>
            <a:ext cx="11654187" cy="899409"/>
          </a:xfrm>
        </p:spPr>
        <p:txBody>
          <a:bodyPr/>
          <a:lstStyle/>
          <a:p>
            <a:pPr algn="ctr"/>
            <a:r>
              <a:rPr lang="en-US" dirty="0">
                <a:solidFill>
                  <a:schemeClr val="bg1"/>
                </a:solidFill>
              </a:rPr>
              <a:t>Meet </a:t>
            </a:r>
            <a:r>
              <a:rPr lang="en-US" dirty="0" err="1">
                <a:solidFill>
                  <a:schemeClr val="bg1"/>
                </a:solidFill>
              </a:rPr>
              <a:t>Xamarin.Forms</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1788323" y="1628832"/>
            <a:ext cx="8615355" cy="3600336"/>
          </a:xfrm>
          <a:prstGeom prst="rect">
            <a:avLst/>
          </a:prstGeom>
        </p:spPr>
      </p:pic>
    </p:spTree>
    <p:extLst>
      <p:ext uri="{BB962C8B-B14F-4D97-AF65-F5344CB8AC3E}">
        <p14:creationId xmlns:p14="http://schemas.microsoft.com/office/powerpoint/2010/main" val="35826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5683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44954</TotalTime>
  <Words>1025</Words>
  <Application>Microsoft Office PowerPoint</Application>
  <PresentationFormat>Widescreen</PresentationFormat>
  <Paragraphs>168</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Courier New</vt:lpstr>
      <vt:lpstr>Segoe UI</vt:lpstr>
      <vt:lpstr>Segoe UI Light</vt:lpstr>
      <vt:lpstr>Wingdings</vt:lpstr>
      <vt:lpstr>5-30629_Build_Template_WHITE</vt:lpstr>
      <vt:lpstr>PowerPoint Presentation</vt:lpstr>
      <vt:lpstr>PowerPoint Presentation</vt:lpstr>
      <vt:lpstr>Agenda</vt:lpstr>
      <vt:lpstr>PowerPoint Presentation</vt:lpstr>
      <vt:lpstr>PowerPoint Presentation</vt:lpstr>
      <vt:lpstr>PowerPoint Presentation</vt:lpstr>
      <vt:lpstr>PowerPoint Presentation</vt:lpstr>
      <vt:lpstr>Meet Xamarin.Forms</vt:lpstr>
      <vt:lpstr>Xamarin Forms Rendering Model - Entry</vt:lpstr>
      <vt:lpstr>PowerPoint Presentation</vt:lpstr>
      <vt:lpstr>Write Once, Run Anywhere</vt:lpstr>
      <vt:lpstr>Native Performance</vt:lpstr>
      <vt:lpstr>✓Always Up-to-Date</vt:lpstr>
      <vt:lpstr>Anything you can do in Objective-C, Swift, or Java can be done in C# and Visual Studio with Xamarin.</vt:lpstr>
      <vt:lpstr>Data Binding</vt:lpstr>
      <vt:lpstr>Binding Modes</vt:lpstr>
      <vt:lpstr>Native UI from shared code</vt:lpstr>
      <vt:lpstr>View-to-View Bindings</vt:lpstr>
      <vt:lpstr>Dependency Service</vt:lpstr>
      <vt:lpstr>Using Dependency Service</vt:lpstr>
      <vt:lpstr>PowerPoint Presentation</vt:lpstr>
      <vt:lpstr>PowerPoint Presentation</vt:lpstr>
      <vt:lpstr>Xamarin Forms Custom Renderer</vt:lpstr>
      <vt:lpstr>PowerPoint Presentation</vt:lpstr>
      <vt:lpstr>Custom Control</vt:lpstr>
      <vt:lpstr>Custom Control</vt:lpstr>
      <vt:lpstr>PowerPoint Presentation</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Sriranjani Purushothaman</cp:lastModifiedBy>
  <cp:revision>245</cp:revision>
  <dcterms:created xsi:type="dcterms:W3CDTF">2015-05-05T21:43:30Z</dcterms:created>
  <dcterms:modified xsi:type="dcterms:W3CDTF">2019-03-16T05:25:39Z</dcterms:modified>
  <cp:category>Training</cp:category>
  <cp:version>1</cp:version>
</cp:coreProperties>
</file>